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DF1EF-0EBB-4511-A956-8BC9012E36C8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10A93-C552-4CEA-9642-296ED375C6A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00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10A93-C552-4CEA-9642-296ED375C6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85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10A93-C552-4CEA-9642-296ED375C6A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96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988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740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35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57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347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21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368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3454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99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413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354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A4E38-96C1-4582-A978-6B89AF45F5EC}" type="datetimeFigureOut">
              <a:rPr lang="da-DK" smtClean="0"/>
              <a:t>04-05-2023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65E5-469F-478B-8A3C-276F781D74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452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Introduktion til ROS</a:t>
            </a:r>
            <a:r>
              <a:rPr lang="da-DK" sz="3600" b="1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 </a:t>
            </a:r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35418" y="1825625"/>
            <a:ext cx="621838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Enhver god beredskabsplanlægning </a:t>
            </a: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forudsætter </a:t>
            </a:r>
            <a:r>
              <a:rPr lang="da-DK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solid forståelse af de </a:t>
            </a: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risici, der </a:t>
            </a:r>
            <a:r>
              <a:rPr lang="da-DK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kan ramme </a:t>
            </a: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organisationen </a:t>
            </a:r>
            <a:r>
              <a:rPr lang="da-DK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samt organisationens sårbarheder. </a:t>
            </a: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kan man med fordel opnå ved at gennemføre en risiko- og sårbarhedsanalyse. ROS</a:t>
            </a:r>
            <a:r>
              <a:rPr lang="da-DK" sz="2000" baseline="30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60 </a:t>
            </a: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 en gruppeøvelse, som introducerer de centrale begreber i en risiko- og sårbarhedsanalyse i løbet af ca. 60 minutter.</a:t>
            </a:r>
            <a:endParaRPr lang="da-DK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tre følgende slides skal illustrere resultaterne af øvelsens trin 2, 3 og 4. De kan endvidere refereres tilbage til i organisationens videre arbejde med risiko- og sårbarhedsanalyse (fx vha. ROS-modellen).</a:t>
            </a:r>
          </a:p>
          <a:p>
            <a:pPr marL="0" indent="0">
              <a:buNone/>
            </a:pPr>
            <a:endParaRPr lang="da-DK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da-DK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God fornøjelse!</a:t>
            </a:r>
            <a:endParaRPr lang="da-DK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67697"/>
            <a:ext cx="4100945" cy="4100945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2" b="18742"/>
          <a:stretch>
            <a:fillRect/>
          </a:stretch>
        </p:blipFill>
        <p:spPr bwMode="auto">
          <a:xfrm>
            <a:off x="9874366" y="6312663"/>
            <a:ext cx="1807200" cy="3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31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Slide A: Trusselskatalog</a:t>
            </a:r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000704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408525859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0598853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21869747"/>
                    </a:ext>
                  </a:extLst>
                </a:gridCol>
              </a:tblGrid>
              <a:tr h="296672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Afbrydelser i offentlige transport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Atmosfæriske trusler (fx orkan, snestorm, skybrud, lynnedslag m.v.)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Bedrageri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Brande og eksplosion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Cyberangreb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Fejlagtige artikler, radio- eller tv-indslag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Forstyrrelser af GNSS-signalet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Forsyningssvigt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Gidseltagning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Husdyrsygdomme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Kollaps af infrastruktur (fx broer, tunneler m.v.)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Kompromitteret fødevaresikkerhed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Kriminalitet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Læk af fortrolige oplysninger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Menneskelige sygdomme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da-DK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Nedstyrtning af satellitter, meteorer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Oceanografiske trusler (fx stormflod, oversvømmelse, havis)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Plantesygdomme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Politiske skandaler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Sabotage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Strejke/blokader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Strømsvigt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Spionage</a:t>
                      </a: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mod centraladministrationen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Spionage mod forskningsinstitutioner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Svigt af informations-</a:t>
                      </a: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og kommunikationsteknologi (fx telenettet, mobilnettet, m.v.)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Tab af kulturarv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Tab af naturområder/biodiversitet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da-DK" sz="1400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Tab af nøglemedarbejdere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Terrorhandlinger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Transportulykker (sø, luft, bane, vej)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Udslip af farlige stoffer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Uheld i tætbeboede områder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Ulykke på atomkraftværker i udlandet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Uroligheder</a:t>
                      </a: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(fx</a:t>
                      </a: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omfattende demonstrationer,</a:t>
                      </a: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massive befolkningsbevægelser m.v.)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Vandforurening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Zoonoser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da-DK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Ødelæggelse af vigtige bygninger eller installationer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__________________________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__________________________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__________________________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__________________________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da-DK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__________________________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986618"/>
                  </a:ext>
                </a:extLst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2" b="18742"/>
          <a:stretch>
            <a:fillRect/>
          </a:stretch>
        </p:blipFill>
        <p:spPr bwMode="auto">
          <a:xfrm>
            <a:off x="9874366" y="6312663"/>
            <a:ext cx="1807200" cy="3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0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Slide B: Hvilke trusler udgør de største risici?</a:t>
            </a:r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94767"/>
              </p:ext>
            </p:extLst>
          </p:nvPr>
        </p:nvGraphicFramePr>
        <p:xfrm>
          <a:off x="1075112" y="1660541"/>
          <a:ext cx="10041775" cy="4510881"/>
        </p:xfrm>
        <a:graphic>
          <a:graphicData uri="http://schemas.openxmlformats.org/drawingml/2006/table">
            <a:tbl>
              <a:tblPr firstRow="1" firstCol="1" bandRow="1"/>
              <a:tblGrid>
                <a:gridCol w="483592">
                  <a:extLst>
                    <a:ext uri="{9D8B030D-6E8A-4147-A177-3AD203B41FA5}">
                      <a16:colId xmlns:a16="http://schemas.microsoft.com/office/drawing/2014/main" val="1224478785"/>
                    </a:ext>
                  </a:extLst>
                </a:gridCol>
                <a:gridCol w="1860448">
                  <a:extLst>
                    <a:ext uri="{9D8B030D-6E8A-4147-A177-3AD203B41FA5}">
                      <a16:colId xmlns:a16="http://schemas.microsoft.com/office/drawing/2014/main" val="936457731"/>
                    </a:ext>
                  </a:extLst>
                </a:gridCol>
                <a:gridCol w="1539547">
                  <a:extLst>
                    <a:ext uri="{9D8B030D-6E8A-4147-A177-3AD203B41FA5}">
                      <a16:colId xmlns:a16="http://schemas.microsoft.com/office/drawing/2014/main" val="3169977891"/>
                    </a:ext>
                  </a:extLst>
                </a:gridCol>
                <a:gridCol w="1539547">
                  <a:extLst>
                    <a:ext uri="{9D8B030D-6E8A-4147-A177-3AD203B41FA5}">
                      <a16:colId xmlns:a16="http://schemas.microsoft.com/office/drawing/2014/main" val="1460806440"/>
                    </a:ext>
                  </a:extLst>
                </a:gridCol>
                <a:gridCol w="1539547">
                  <a:extLst>
                    <a:ext uri="{9D8B030D-6E8A-4147-A177-3AD203B41FA5}">
                      <a16:colId xmlns:a16="http://schemas.microsoft.com/office/drawing/2014/main" val="2297558066"/>
                    </a:ext>
                  </a:extLst>
                </a:gridCol>
                <a:gridCol w="1539547">
                  <a:extLst>
                    <a:ext uri="{9D8B030D-6E8A-4147-A177-3AD203B41FA5}">
                      <a16:colId xmlns:a16="http://schemas.microsoft.com/office/drawing/2014/main" val="1640120051"/>
                    </a:ext>
                  </a:extLst>
                </a:gridCol>
                <a:gridCol w="1539547">
                  <a:extLst>
                    <a:ext uri="{9D8B030D-6E8A-4147-A177-3AD203B41FA5}">
                      <a16:colId xmlns:a16="http://schemas.microsoft.com/office/drawing/2014/main" val="2521441437"/>
                    </a:ext>
                  </a:extLst>
                </a:gridCol>
              </a:tblGrid>
              <a:tr h="691698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SANDSYNLIGHED</a:t>
                      </a:r>
                      <a:endParaRPr lang="da-DK" sz="1400" b="1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høj (5)</a:t>
                      </a:r>
                      <a:endParaRPr lang="da-DK" sz="1400" b="1" i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0291"/>
                  </a:ext>
                </a:extLst>
              </a:tr>
              <a:tr h="69169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Høj (4)</a:t>
                      </a:r>
                      <a:endParaRPr lang="da-DK" sz="1400" b="1" i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833179"/>
                  </a:ext>
                </a:extLst>
              </a:tr>
              <a:tr h="69169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Middel (3)</a:t>
                      </a:r>
                      <a:endParaRPr lang="da-DK" sz="1400" b="1" i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70040"/>
                  </a:ext>
                </a:extLst>
              </a:tr>
              <a:tr h="69169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Lav (2)</a:t>
                      </a:r>
                      <a:endParaRPr lang="da-DK" sz="1400" b="1" i="1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16062"/>
                  </a:ext>
                </a:extLst>
              </a:tr>
              <a:tr h="692598"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lav / ingen (1)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031170"/>
                  </a:ext>
                </a:extLst>
              </a:tr>
              <a:tr h="1986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a-DK" sz="10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høj risiko</a:t>
                      </a:r>
                      <a:endParaRPr lang="da-DK" sz="1400" b="1" i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begrænsede / ubetydelige (1)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Begrænsede (2)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Alvorlige (3)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alvorlige (4)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000" b="1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Kritiske / katastrofale (5)</a:t>
                      </a:r>
                      <a:endParaRPr lang="da-DK" sz="1400" b="1" i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604989"/>
                  </a:ext>
                </a:extLst>
              </a:tr>
              <a:tr h="1986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a-DK" sz="10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Høj risiko</a:t>
                      </a:r>
                      <a:endParaRPr lang="da-DK" sz="1400" b="1" i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17537"/>
                  </a:ext>
                </a:extLst>
              </a:tr>
              <a:tr h="1986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a-DK" sz="10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Middel risiko</a:t>
                      </a:r>
                      <a:endParaRPr lang="da-DK" sz="1400" b="1" i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4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479682"/>
                  </a:ext>
                </a:extLst>
              </a:tr>
              <a:tr h="1986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a-DK" sz="10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Lav risiko</a:t>
                      </a:r>
                      <a:endParaRPr lang="da-DK" sz="1400" b="1" i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94562"/>
                  </a:ext>
                </a:extLst>
              </a:tr>
              <a:tr h="257071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a-DK" sz="1000" b="1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Meget lav risiko</a:t>
                      </a:r>
                      <a:endParaRPr lang="da-DK" sz="1400" b="1" i="1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da-DK" sz="1400" b="1" i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KONSEKVENSER</a:t>
                      </a:r>
                      <a:endParaRPr lang="da-DK" sz="1400" b="1" i="1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69" marR="787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397775"/>
                  </a:ext>
                </a:extLst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2" b="18742"/>
          <a:stretch>
            <a:fillRect/>
          </a:stretch>
        </p:blipFill>
        <p:spPr bwMode="auto">
          <a:xfrm>
            <a:off x="9874366" y="6312663"/>
            <a:ext cx="1807200" cy="3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8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Slide C: Hvor godt forberedt er organisationens beredskab?</a:t>
            </a:r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153143"/>
              </p:ext>
            </p:extLst>
          </p:nvPr>
        </p:nvGraphicFramePr>
        <p:xfrm>
          <a:off x="838200" y="1825624"/>
          <a:ext cx="10515600" cy="3486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2360">
                  <a:extLst>
                    <a:ext uri="{9D8B030D-6E8A-4147-A177-3AD203B41FA5}">
                      <a16:colId xmlns:a16="http://schemas.microsoft.com/office/drawing/2014/main" val="358504595"/>
                    </a:ext>
                  </a:extLst>
                </a:gridCol>
                <a:gridCol w="1718310">
                  <a:extLst>
                    <a:ext uri="{9D8B030D-6E8A-4147-A177-3AD203B41FA5}">
                      <a16:colId xmlns:a16="http://schemas.microsoft.com/office/drawing/2014/main" val="725903003"/>
                    </a:ext>
                  </a:extLst>
                </a:gridCol>
                <a:gridCol w="1718310">
                  <a:extLst>
                    <a:ext uri="{9D8B030D-6E8A-4147-A177-3AD203B41FA5}">
                      <a16:colId xmlns:a16="http://schemas.microsoft.com/office/drawing/2014/main" val="533288121"/>
                    </a:ext>
                  </a:extLst>
                </a:gridCol>
                <a:gridCol w="1718310">
                  <a:extLst>
                    <a:ext uri="{9D8B030D-6E8A-4147-A177-3AD203B41FA5}">
                      <a16:colId xmlns:a16="http://schemas.microsoft.com/office/drawing/2014/main" val="570027388"/>
                    </a:ext>
                  </a:extLst>
                </a:gridCol>
                <a:gridCol w="1718310">
                  <a:extLst>
                    <a:ext uri="{9D8B030D-6E8A-4147-A177-3AD203B41FA5}">
                      <a16:colId xmlns:a16="http://schemas.microsoft.com/office/drawing/2014/main" val="113520455"/>
                    </a:ext>
                  </a:extLst>
                </a:gridCol>
              </a:tblGrid>
              <a:tr h="635885"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Trussel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Forebyggelse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Planer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Uddannelse</a:t>
                      </a:r>
                      <a:r>
                        <a:rPr lang="da-DK" sz="1600" b="1" baseline="0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og øvelser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600" b="1" dirty="0" smtClean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Indsats-kapacitet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062467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867835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807557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137769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843234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583993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674132"/>
                  </a:ext>
                </a:extLst>
              </a:tr>
              <a:tr h="407189"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a-DK" sz="1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7374396"/>
                  </a:ext>
                </a:extLst>
              </a:tr>
            </a:tbl>
          </a:graphicData>
        </a:graphic>
      </p:graphicFrame>
      <p:grpSp>
        <p:nvGrpSpPr>
          <p:cNvPr id="11" name="Gruppe 10"/>
          <p:cNvGrpSpPr/>
          <p:nvPr/>
        </p:nvGrpSpPr>
        <p:grpSpPr>
          <a:xfrm>
            <a:off x="606829" y="5652654"/>
            <a:ext cx="10938626" cy="515389"/>
            <a:chOff x="1213658" y="5652654"/>
            <a:chExt cx="10938626" cy="515389"/>
          </a:xfrm>
        </p:grpSpPr>
        <p:sp>
          <p:nvSpPr>
            <p:cNvPr id="5" name="Ellipse 4"/>
            <p:cNvSpPr/>
            <p:nvPr/>
          </p:nvSpPr>
          <p:spPr>
            <a:xfrm>
              <a:off x="1213658" y="5652654"/>
              <a:ext cx="515389" cy="51538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6" name="Ellipse 5"/>
            <p:cNvSpPr/>
            <p:nvPr/>
          </p:nvSpPr>
          <p:spPr>
            <a:xfrm>
              <a:off x="4752110" y="5652654"/>
              <a:ext cx="515389" cy="515389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7" name="Ellipse 6"/>
            <p:cNvSpPr/>
            <p:nvPr/>
          </p:nvSpPr>
          <p:spPr>
            <a:xfrm>
              <a:off x="8294717" y="5652654"/>
              <a:ext cx="515389" cy="515389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8" name="Tekstfelt 7"/>
            <p:cNvSpPr txBox="1"/>
            <p:nvPr/>
          </p:nvSpPr>
          <p:spPr>
            <a:xfrm>
              <a:off x="1729047" y="5771848"/>
              <a:ext cx="25436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= behov for større ændringer</a:t>
              </a:r>
              <a:endParaRPr lang="da-DK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Tekstfelt 8"/>
            <p:cNvSpPr txBox="1"/>
            <p:nvPr/>
          </p:nvSpPr>
          <p:spPr>
            <a:xfrm>
              <a:off x="5267499" y="5771848"/>
              <a:ext cx="25436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= behov for justering</a:t>
              </a:r>
              <a:endParaRPr lang="da-DK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kstfelt 9"/>
            <p:cNvSpPr txBox="1"/>
            <p:nvPr/>
          </p:nvSpPr>
          <p:spPr>
            <a:xfrm>
              <a:off x="8810106" y="5771848"/>
              <a:ext cx="33421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= intet umiddelbart behov for ændringer</a:t>
              </a:r>
              <a:endParaRPr lang="da-DK" sz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2" b="18742"/>
          <a:stretch>
            <a:fillRect/>
          </a:stretch>
        </p:blipFill>
        <p:spPr bwMode="auto">
          <a:xfrm>
            <a:off x="9874366" y="6312663"/>
            <a:ext cx="1807200" cy="3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504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384</Words>
  <Application>Microsoft Office PowerPoint</Application>
  <PresentationFormat>Widescreen</PresentationFormat>
  <Paragraphs>102</Paragraphs>
  <Slides>4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Wingdings</vt:lpstr>
      <vt:lpstr>Office-tema</vt:lpstr>
      <vt:lpstr>Introduktion til ROS60 </vt:lpstr>
      <vt:lpstr>Slide A: Trusselskatalog</vt:lpstr>
      <vt:lpstr>Slide B: Hvilke trusler udgør de største risici?</vt:lpstr>
      <vt:lpstr>Slide C: Hvor godt forberedt er organisationens beredskab?</vt:lpstr>
    </vt:vector>
  </TitlesOfParts>
  <Company>Forsvaret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A: Trusselskatalog</dc:title>
  <dc:creator>Branson, Eva Elisabeth</dc:creator>
  <cp:lastModifiedBy>Branson, Eva Elisabeth</cp:lastModifiedBy>
  <cp:revision>15</cp:revision>
  <dcterms:created xsi:type="dcterms:W3CDTF">2022-10-06T12:53:18Z</dcterms:created>
  <dcterms:modified xsi:type="dcterms:W3CDTF">2023-05-04T13:06:49Z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53028a72-52ac-4080-a7c9-12092434735f</vt:lpwstr>
  </property>
  <property fmtid="{D5CDD505-2E9C-101B-9397-08002B2CF9AE}" pid="3" name="Klassifikation">
    <vt:lpwstr>IKKE KLASSIFICERET</vt:lpwstr>
  </property>
  <property fmtid="{D5CDD505-2E9C-101B-9397-08002B2CF9AE}" pid="4" name="Maerkning">
    <vt:lpwstr/>
  </property>
</Properties>
</file>