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512" r:id="rId5"/>
    <p:sldId id="472" r:id="rId6"/>
    <p:sldId id="473" r:id="rId7"/>
    <p:sldId id="474" r:id="rId8"/>
    <p:sldId id="475" r:id="rId9"/>
    <p:sldId id="476" r:id="rId10"/>
    <p:sldId id="477" r:id="rId11"/>
    <p:sldId id="478" r:id="rId12"/>
    <p:sldId id="479" r:id="rId13"/>
    <p:sldId id="480" r:id="rId14"/>
    <p:sldId id="481" r:id="rId15"/>
    <p:sldId id="484" r:id="rId16"/>
    <p:sldId id="485" r:id="rId17"/>
    <p:sldId id="486" r:id="rId18"/>
    <p:sldId id="488" r:id="rId19"/>
    <p:sldId id="489" r:id="rId20"/>
    <p:sldId id="490" r:id="rId21"/>
    <p:sldId id="491" r:id="rId22"/>
    <p:sldId id="492" r:id="rId23"/>
    <p:sldId id="487" r:id="rId24"/>
    <p:sldId id="495" r:id="rId25"/>
    <p:sldId id="497" r:id="rId26"/>
    <p:sldId id="498" r:id="rId27"/>
    <p:sldId id="513" r:id="rId28"/>
    <p:sldId id="499" r:id="rId29"/>
    <p:sldId id="500" r:id="rId30"/>
    <p:sldId id="501" r:id="rId31"/>
    <p:sldId id="502" r:id="rId32"/>
    <p:sldId id="503" r:id="rId33"/>
    <p:sldId id="504" r:id="rId34"/>
    <p:sldId id="505" r:id="rId35"/>
    <p:sldId id="506" r:id="rId36"/>
    <p:sldId id="507" r:id="rId37"/>
    <p:sldId id="508" r:id="rId38"/>
    <p:sldId id="509" r:id="rId39"/>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25">
          <p15:clr>
            <a:srgbClr val="A4A3A4"/>
          </p15:clr>
        </p15:guide>
        <p15:guide id="2" orient="horz" pos="3786">
          <p15:clr>
            <a:srgbClr val="A4A3A4"/>
          </p15:clr>
        </p15:guide>
        <p15:guide id="3" orient="horz" pos="1468">
          <p15:clr>
            <a:srgbClr val="A4A3A4"/>
          </p15:clr>
        </p15:guide>
        <p15:guide id="4" pos="477">
          <p15:clr>
            <a:srgbClr val="A4A3A4"/>
          </p15:clr>
        </p15:guide>
        <p15:guide id="5" pos="553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9966FF"/>
    <a:srgbClr val="002855"/>
    <a:srgbClr val="ECEF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46" autoAdjust="0"/>
    <p:restoredTop sz="68214" autoAdjust="0"/>
  </p:normalViewPr>
  <p:slideViewPr>
    <p:cSldViewPr snapToGrid="0" showGuides="1">
      <p:cViewPr>
        <p:scale>
          <a:sx n="75" d="100"/>
          <a:sy n="75" d="100"/>
        </p:scale>
        <p:origin x="-1368" y="318"/>
      </p:cViewPr>
      <p:guideLst>
        <p:guide orient="horz" pos="725"/>
        <p:guide orient="horz" pos="3786"/>
        <p:guide orient="horz" pos="1468"/>
        <p:guide pos="477"/>
        <p:guide pos="55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13F6AEEE-E778-402E-8B8F-9A98AED26EB8}" type="datetimeFigureOut">
              <a:rPr lang="en-GB" smtClean="0"/>
              <a:t>09/07/2020</a:t>
            </a:fld>
            <a:endParaRPr lang="en-GB"/>
          </a:p>
        </p:txBody>
      </p:sp>
      <p:sp>
        <p:nvSpPr>
          <p:cNvPr id="9" name="Header Placeholder 8"/>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000"/>
            </a:lvl1pPr>
          </a:lstStyle>
          <a:p>
            <a:fld id="{1386E511-D742-4EFE-90B5-C9FC42762E0F}" type="datetimeFigureOut">
              <a:rPr lang="en-GB" smtClean="0"/>
              <a:pPr/>
              <a:t>09/07/2020</a:t>
            </a:fld>
            <a:endParaRPr lang="en-GB"/>
          </a:p>
        </p:txBody>
      </p:sp>
      <p:sp>
        <p:nvSpPr>
          <p:cNvPr id="10" name="Slide Number Placeholder 9"/>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Ved</a:t>
            </a:r>
            <a:r>
              <a:rPr lang="da-DK" baseline="0" noProof="0" dirty="0" smtClean="0"/>
              <a:t> XX markeringer skal indsættes  organisationens navn.</a:t>
            </a:r>
          </a:p>
          <a:p>
            <a:endParaRPr lang="da-DK" baseline="0" noProof="0" dirty="0" smtClean="0"/>
          </a:p>
          <a:p>
            <a:r>
              <a:rPr lang="da-DK" baseline="0" noProof="0" dirty="0" smtClean="0"/>
              <a:t>Generelt: Indsæt gerne billeder i præsentationen, der understreger vigtige pointer eller lign. </a:t>
            </a:r>
          </a:p>
          <a:p>
            <a:endParaRPr lang="da-DK" baseline="0" noProof="0" dirty="0" smtClean="0"/>
          </a:p>
          <a:p>
            <a:r>
              <a:rPr lang="da-DK" baseline="0" noProof="0" dirty="0" smtClean="0"/>
              <a:t>For scenariedelen af øvelsen anbefales det at hente inspiration i kompendiet med eksempler på mulige scenarier. </a:t>
            </a:r>
            <a:endParaRPr lang="da-DK" noProof="0"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1352925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Afklaring</a:t>
            </a:r>
            <a:r>
              <a:rPr lang="da-DK" baseline="0" dirty="0" smtClean="0"/>
              <a:t> af niveauer og opgaver</a:t>
            </a:r>
            <a:r>
              <a:rPr lang="da-DK" dirty="0" smtClean="0"/>
              <a:t>. </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BEMÆRK: Skjult slide, skal aktiveres hvis</a:t>
            </a:r>
            <a:r>
              <a:rPr lang="da-DK" baseline="0" dirty="0" smtClean="0"/>
              <a:t> den skal vises. </a:t>
            </a:r>
          </a:p>
          <a:p>
            <a:endParaRPr lang="da-DK" baseline="0" dirty="0" smtClean="0"/>
          </a:p>
          <a:p>
            <a:r>
              <a:rPr lang="da-DK" dirty="0" smtClean="0"/>
              <a:t>Kan evt. udfyldes på forhånd eller under øvelsen</a:t>
            </a:r>
            <a:r>
              <a:rPr lang="da-DK" baseline="0" dirty="0" smtClean="0"/>
              <a:t> for at sikre, at alle benytter samme begreber og forstår hierarkiet i strategisk, operationelt og taktisk niveau. </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200" kern="1200" dirty="0" smtClean="0">
                <a:solidFill>
                  <a:schemeClr val="tx1"/>
                </a:solidFill>
                <a:effectLst/>
                <a:latin typeface="+mn-lt"/>
                <a:ea typeface="+mn-ea"/>
                <a:cs typeface="+mn-cs"/>
              </a:rPr>
              <a:t>Hvad vil du foretage dig på baggrund af udgangssituationen?</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Supplerende spørgsmål kunne være: </a:t>
            </a:r>
          </a:p>
          <a:p>
            <a:pPr lvl="0"/>
            <a:r>
              <a:rPr lang="da-DK" sz="1200" kern="1200" dirty="0" smtClean="0">
                <a:solidFill>
                  <a:schemeClr val="tx1"/>
                </a:solidFill>
                <a:effectLst/>
                <a:latin typeface="+mn-lt"/>
                <a:ea typeface="+mn-ea"/>
                <a:cs typeface="+mn-cs"/>
              </a:rPr>
              <a:t>- Hvad ville din umiddelbare reaktion være?</a:t>
            </a:r>
          </a:p>
          <a:p>
            <a:pPr lvl="0"/>
            <a:r>
              <a:rPr lang="da-DK" sz="1200" kern="1200" dirty="0" smtClean="0">
                <a:solidFill>
                  <a:schemeClr val="tx1"/>
                </a:solidFill>
                <a:effectLst/>
                <a:latin typeface="+mn-lt"/>
                <a:ea typeface="+mn-ea"/>
                <a:cs typeface="+mn-cs"/>
              </a:rPr>
              <a:t>- Aktiveres krisestaben på baggrund af udgangssituationen? Begrund valget.</a:t>
            </a:r>
          </a:p>
          <a:p>
            <a:pPr>
              <a:buFontTx/>
              <a:buChar char="-"/>
            </a:pPr>
            <a:endParaRPr lang="da-DK" baseline="0" dirty="0" smtClean="0"/>
          </a:p>
          <a:p>
            <a:r>
              <a:rPr lang="da-DK" sz="1200" kern="1200" dirty="0" smtClean="0">
                <a:solidFill>
                  <a:schemeClr val="tx1"/>
                </a:solidFill>
                <a:effectLst/>
                <a:latin typeface="+mn-lt"/>
                <a:ea typeface="+mn-ea"/>
                <a:cs typeface="+mn-cs"/>
              </a:rPr>
              <a:t>Facilitator bør ved denne hurtige runde hos de enkelte makkerpar have fokus på:</a:t>
            </a:r>
          </a:p>
          <a:p>
            <a:pPr lvl="0"/>
            <a:r>
              <a:rPr lang="da-DK" sz="1200" kern="1200" dirty="0" smtClean="0">
                <a:solidFill>
                  <a:schemeClr val="tx1"/>
                </a:solidFill>
                <a:effectLst/>
                <a:latin typeface="+mn-lt"/>
                <a:ea typeface="+mn-ea"/>
                <a:cs typeface="+mn-cs"/>
              </a:rPr>
              <a:t>- Tænker de, at hændelsen kan udvikle sig (tænker de stort fra starten)?</a:t>
            </a:r>
          </a:p>
          <a:p>
            <a:pPr lvl="0"/>
            <a:r>
              <a:rPr lang="da-DK" sz="1200" kern="1200" dirty="0" smtClean="0">
                <a:solidFill>
                  <a:schemeClr val="tx1"/>
                </a:solidFill>
                <a:effectLst/>
                <a:latin typeface="+mn-lt"/>
                <a:ea typeface="+mn-ea"/>
                <a:cs typeface="+mn-cs"/>
              </a:rPr>
              <a:t>- Ved de, hvordan krisestaben aktiveres?</a:t>
            </a:r>
          </a:p>
          <a:p>
            <a:pPr lvl="0"/>
            <a:r>
              <a:rPr lang="da-DK" sz="1200" kern="1200" dirty="0" smtClean="0">
                <a:solidFill>
                  <a:schemeClr val="tx1"/>
                </a:solidFill>
                <a:effectLst/>
                <a:latin typeface="+mn-lt"/>
                <a:ea typeface="+mn-ea"/>
                <a:cs typeface="+mn-cs"/>
              </a:rPr>
              <a:t>- Kan de allerede begynde den indledende opgave med at tilvejebringe et overblik, inden krisestaben samles?</a:t>
            </a:r>
            <a:endParaRPr lang="da-DK" sz="1200" kern="1200" dirty="0">
              <a:solidFill>
                <a:schemeClr val="tx1"/>
              </a:solidFill>
              <a:effectLst/>
              <a:latin typeface="+mn-lt"/>
              <a:ea typeface="+mn-ea"/>
              <a:cs typeface="+mn-cs"/>
            </a:endParaRPr>
          </a:p>
        </p:txBody>
      </p:sp>
      <p:sp>
        <p:nvSpPr>
          <p:cNvPr id="4" name="Pladsholder til diasnummer 3"/>
          <p:cNvSpPr>
            <a:spLocks noGrp="1"/>
          </p:cNvSpPr>
          <p:nvPr>
            <p:ph type="sldNum" sz="quarter" idx="10"/>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Skriv problemerne ned</a:t>
            </a:r>
            <a:r>
              <a:rPr lang="da-DK" baseline="0" dirty="0" smtClean="0"/>
              <a:t> på tavle/</a:t>
            </a:r>
            <a:r>
              <a:rPr lang="da-DK" baseline="0" dirty="0" err="1" smtClean="0"/>
              <a:t>white</a:t>
            </a:r>
            <a:r>
              <a:rPr lang="da-DK" baseline="0" dirty="0" smtClean="0"/>
              <a:t> </a:t>
            </a:r>
            <a:r>
              <a:rPr lang="da-DK" baseline="0" dirty="0" err="1" smtClean="0"/>
              <a:t>board</a:t>
            </a:r>
            <a:endParaRPr lang="da-DK" baseline="0" dirty="0" smtClean="0"/>
          </a:p>
          <a:p>
            <a:endParaRPr lang="da-DK" baseline="0" dirty="0" smtClean="0"/>
          </a:p>
          <a:p>
            <a:r>
              <a:rPr lang="da-DK" sz="1200" kern="1200" dirty="0" smtClean="0">
                <a:solidFill>
                  <a:schemeClr val="tx1"/>
                </a:solidFill>
                <a:effectLst/>
                <a:latin typeface="+mn-lt"/>
                <a:ea typeface="+mn-ea"/>
                <a:cs typeface="+mn-cs"/>
              </a:rPr>
              <a:t>Facilitator indleder næste drøftelse i makkerparrene om, hvilke problemer situationen afstedkommer for organisationen? Makkerparrene bedes drøfte: </a:t>
            </a:r>
          </a:p>
          <a:p>
            <a:pPr lvl="0"/>
            <a:r>
              <a:rPr lang="da-DK" sz="1200" kern="1200" dirty="0" smtClean="0">
                <a:solidFill>
                  <a:schemeClr val="tx1"/>
                </a:solidFill>
                <a:effectLst/>
                <a:latin typeface="+mn-lt"/>
                <a:ea typeface="+mn-ea"/>
                <a:cs typeface="+mn-cs"/>
              </a:rPr>
              <a:t>- Mulige problemer og udfordringer i forhold til den konkrete situation.</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Supplerende spørgsmål kunne være:</a:t>
            </a:r>
            <a:endParaRPr lang="da-DK" sz="1200" b="0" i="0" u="none" strike="noStrike" kern="1200" baseline="0" dirty="0" smtClean="0">
              <a:solidFill>
                <a:schemeClr val="tx1"/>
              </a:solidFill>
              <a:latin typeface="+mn-lt"/>
              <a:ea typeface="+mn-ea"/>
              <a:cs typeface="+mn-cs"/>
            </a:endParaRPr>
          </a:p>
          <a:p>
            <a:r>
              <a:rPr lang="da-DK" sz="1200" b="0" i="0" u="none" strike="noStrike" kern="1200" baseline="0" dirty="0" smtClean="0">
                <a:solidFill>
                  <a:schemeClr val="tx1"/>
                </a:solidFill>
                <a:latin typeface="+mn-lt"/>
                <a:ea typeface="+mn-ea"/>
                <a:cs typeface="+mn-cs"/>
              </a:rPr>
              <a:t>- Hvilke væsentlige værdier er på spil (liv, velfærd, ejendom, miljø, omdømme mv.)? </a:t>
            </a:r>
          </a:p>
          <a:p>
            <a:r>
              <a:rPr lang="da-DK" sz="1200" b="0" i="0" u="none" strike="noStrike" kern="1200" baseline="0" dirty="0" smtClean="0">
                <a:solidFill>
                  <a:schemeClr val="tx1"/>
                </a:solidFill>
                <a:latin typeface="+mn-lt"/>
                <a:ea typeface="+mn-ea"/>
                <a:cs typeface="+mn-cs"/>
              </a:rPr>
              <a:t>- Hvilke af organisationens kritiske drifts-og serviceydelser er afbrudt/under betydeligt pres? </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Se vejledningens afsnit</a:t>
            </a:r>
            <a:r>
              <a:rPr lang="da-DK" baseline="0" dirty="0" smtClean="0"/>
              <a:t> om situationens mulige udvikling.</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Se vejledningens afsnit</a:t>
            </a:r>
            <a:r>
              <a:rPr lang="da-DK" baseline="0" dirty="0" smtClean="0"/>
              <a:t> om situationens mulige udvikling.</a:t>
            </a:r>
            <a:endParaRPr lang="da-DK" dirty="0" smtClean="0"/>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Tilpas antallet af kort, som hvert makkerpar skal udvælge og præsentere for hinanden. Fx tre makkerpar udvælger to kort hver = seks kort. Efterfølgende bedes deltagerne om, at blive enige om de tre værste problemer. </a:t>
            </a:r>
          </a:p>
          <a:p>
            <a:endParaRPr lang="da-DK" baseline="0" dirty="0" smtClean="0"/>
          </a:p>
          <a:p>
            <a:r>
              <a:rPr lang="da-DK" baseline="0" dirty="0" smtClean="0"/>
              <a:t>Fokus:</a:t>
            </a:r>
          </a:p>
          <a:p>
            <a:pPr>
              <a:buFontTx/>
              <a:buChar char="-"/>
            </a:pPr>
            <a:r>
              <a:rPr lang="da-DK" baseline="0" dirty="0" smtClean="0"/>
              <a:t> Er overvejelserne relevante og på rigtige niveau?</a:t>
            </a:r>
          </a:p>
          <a:p>
            <a:pPr>
              <a:buFontTx/>
              <a:buChar char="-"/>
            </a:pPr>
            <a:r>
              <a:rPr lang="da-DK" baseline="0" dirty="0" smtClean="0"/>
              <a:t> Tænker deltagerne frem i tid?</a:t>
            </a:r>
          </a:p>
          <a:p>
            <a:pPr>
              <a:buFontTx/>
              <a:buChar char="-"/>
            </a:pPr>
            <a:r>
              <a:rPr lang="da-DK" baseline="0" dirty="0" smtClean="0"/>
              <a:t> Hændelsens afledte konsekvenser?</a:t>
            </a:r>
          </a:p>
          <a:p>
            <a:pPr>
              <a:buFontTx/>
              <a:buChar char="-"/>
            </a:pPr>
            <a:r>
              <a:rPr lang="da-DK" baseline="0" dirty="0" smtClean="0"/>
              <a:t> Hvordan opnår de konsensus omkring de tre værste? Er alle enige hurtigt, kan det være, at de har brug for, at én i gruppen har til opgave at stille spørgsmålstegn ved det opnåede resultat.</a:t>
            </a:r>
          </a:p>
          <a:p>
            <a:pPr>
              <a:buFontTx/>
              <a:buChar char="-"/>
            </a:pPr>
            <a:endParaRPr lang="da-DK" baseline="0" dirty="0" smtClean="0"/>
          </a:p>
          <a:p>
            <a:pPr>
              <a:buFontTx/>
              <a:buChar char="-"/>
            </a:pPr>
            <a:r>
              <a:rPr lang="da-DK" baseline="0" dirty="0" smtClean="0"/>
              <a:t> De tre kort (eller hvor mange, de er blevet bedt om at vælge), som krisestaben vælger, placeres i feltet ‘Situation’ på dugen. </a:t>
            </a:r>
          </a:p>
          <a:p>
            <a:pPr>
              <a:buFontTx/>
              <a:buChar char="-"/>
            </a:pPr>
            <a:endParaRPr lang="da-DK" baseline="0" dirty="0" smtClean="0"/>
          </a:p>
          <a:p>
            <a:pPr>
              <a:buFontTx/>
              <a:buChar char="-"/>
            </a:pPr>
            <a:r>
              <a:rPr lang="da-DK" baseline="0" dirty="0" smtClean="0"/>
              <a:t> Deltagerne kan opfordres til at konkretisere problemet på bagsiden af kortet. Fx kan kortet ”Prognose eller skøn er misvisende” konkretiseres med ”Flere it-systemer i organisationen kan være ramt end først antaget”.</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BEMÆRK:</a:t>
            </a:r>
            <a:r>
              <a:rPr lang="da-DK" baseline="0" dirty="0" smtClean="0"/>
              <a:t> Skjult slide. Oversigt over alle 38 problemkort.</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Eksempel på 2</a:t>
            </a:r>
            <a:r>
              <a:rPr lang="da-DK" baseline="0" dirty="0" smtClean="0"/>
              <a:t>-timers øvelse.</a:t>
            </a:r>
          </a:p>
          <a:p>
            <a:r>
              <a:rPr lang="da-DK" baseline="0" dirty="0" smtClean="0"/>
              <a:t>Ved 3-timers øvelse forlænges ‘Situation’ med 15 minutter, der indlægges en 15 minutters pause, ‘Retning’ forlænges med 15 minutter, ‘Handling’ forlænges 15 minutter, og der afsættes fem minutter mere til evaluering.</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På denne slide kan deltagerne præsenteres for en udviklin</a:t>
            </a:r>
            <a:r>
              <a:rPr lang="da-DK" baseline="0" dirty="0" smtClean="0"/>
              <a:t>g i scenariet, således at de får en mere afgrænset situation at sætte retningen for. Det kan eksempelvis være yderligere oplysninger om hændelsens omfang, tidsestimater på genopretning af fx it-systemer og lignende. Se kompendium med eksempler på scenarier.</a:t>
            </a:r>
          </a:p>
          <a:p>
            <a:endParaRPr lang="da-DK" baseline="0" dirty="0" smtClean="0"/>
          </a:p>
          <a:p>
            <a:r>
              <a:rPr lang="da-DK" baseline="0" dirty="0" smtClean="0"/>
              <a:t>Husk, jo flere detaljer deltagerne modtager, jo mere vil de højst sandsynligt drøfte detaljer. Målet er at holde dem på strategisk niveau.  </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20</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Efter at have erkendt,</a:t>
            </a:r>
            <a:r>
              <a:rPr lang="da-DK" baseline="0" dirty="0" smtClean="0"/>
              <a:t> forstået og vurderet, hvordan situationen kan udvikle sig, kan retningen for organisationens krisestyringsindsats fastsættes. </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Indledningsvist er det</a:t>
            </a:r>
            <a:r>
              <a:rPr lang="da-DK" baseline="0" dirty="0" smtClean="0"/>
              <a:t> godt at beslutte, hvor hændelsen for nuværende er placeret. Det kan have betydning for, hvordan den skal håndteres. Fx er det nogens skyld (bevidst/ubevidst handling) mv. </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Erfaringer fra øvelser og skarpe hændelser viser, at der er behov for at få sat strategisk retning, så alle niveauer ved, hvad der ønskes,</a:t>
            </a:r>
            <a:r>
              <a:rPr lang="da-DK" baseline="0" dirty="0" smtClean="0"/>
              <a:t> </a:t>
            </a:r>
            <a:r>
              <a:rPr lang="da-DK" dirty="0" smtClean="0"/>
              <a:t>og hvad der er vigtigst.</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23</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Et krisestyringsprincip, der bl.a. er indarbejdet</a:t>
            </a:r>
            <a:r>
              <a:rPr lang="da-DK" baseline="0" dirty="0" smtClean="0"/>
              <a:t> i National Beredskabsplan, Hovedplan for National Operativ Stab (NOST) mv. </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24</a:t>
            </a:fld>
            <a:endParaRPr lang="en-GB"/>
          </a:p>
        </p:txBody>
      </p:sp>
    </p:spTree>
    <p:extLst>
      <p:ext uri="{BB962C8B-B14F-4D97-AF65-F5344CB8AC3E}">
        <p14:creationId xmlns:p14="http://schemas.microsoft.com/office/powerpoint/2010/main" val="1695345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 strategiske mål skal være konkrete, så brug kortene som inspiration, men vær</a:t>
            </a:r>
            <a:r>
              <a:rPr lang="da-DK" baseline="0" dirty="0" smtClean="0"/>
              <a:t> konkrete, når målene præsenteres.</a:t>
            </a:r>
          </a:p>
          <a:p>
            <a:endParaRPr lang="da-DK" baseline="0" dirty="0" smtClean="0"/>
          </a:p>
          <a:p>
            <a:r>
              <a:rPr lang="da-DK" baseline="0" dirty="0" smtClean="0"/>
              <a:t>Eksempelvis bør kortet: ‘Vi vil genoprette kernevirksomheden så hurtigt så muligt’ konkretiseres med fx midler og metoder, så målet kan omsættes til operative handlinger.</a:t>
            </a:r>
          </a:p>
          <a:p>
            <a:endParaRPr lang="da-DK" dirty="0" smtClean="0"/>
          </a:p>
        </p:txBody>
      </p:sp>
      <p:sp>
        <p:nvSpPr>
          <p:cNvPr id="4" name="Pladsholder til diasnummer 3"/>
          <p:cNvSpPr>
            <a:spLocks noGrp="1"/>
          </p:cNvSpPr>
          <p:nvPr>
            <p:ph type="sldNum" sz="quarter" idx="10"/>
          </p:nvPr>
        </p:nvSpPr>
        <p:spPr/>
        <p:txBody>
          <a:bodyPr/>
          <a:lstStyle/>
          <a:p>
            <a:fld id="{A16CFAD1-D197-4A88-B173-A6412E995EE5}" type="slidenum">
              <a:rPr lang="en-GB" smtClean="0"/>
              <a:pPr/>
              <a:t>25</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Tilpas antallet af kort, som hvert makkerpar skal udvælge og præsentere for hinanden. Fx tre makkerpar udvælger to kort hver = seks kort. Efterfølgende bedes deltagerne om at blive enige om de tre vigtigste strategiske mål. </a:t>
            </a:r>
          </a:p>
          <a:p>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Deltagerne kan opfordres til at konkretisere målene på bagsiden af kortet. </a:t>
            </a:r>
          </a:p>
          <a:p>
            <a:endParaRPr lang="da-DK" baseline="0" dirty="0" smtClean="0"/>
          </a:p>
          <a:p>
            <a:r>
              <a:rPr lang="da-DK" dirty="0" smtClean="0"/>
              <a:t>Refleksion: Er der god overensstemmelse mellem</a:t>
            </a:r>
            <a:r>
              <a:rPr lang="da-DK" baseline="0" dirty="0" smtClean="0"/>
              <a:t> strategiske mål og situationens mulige udvikling? </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26</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Hvis der ikke</a:t>
            </a:r>
            <a:r>
              <a:rPr lang="da-DK" baseline="0" dirty="0" smtClean="0"/>
              <a:t> er nogle relevante emner under denne, kan den evt. springes over. </a:t>
            </a:r>
          </a:p>
          <a:p>
            <a:endParaRPr lang="da-DK" baseline="0" dirty="0" smtClean="0"/>
          </a:p>
          <a:p>
            <a:r>
              <a:rPr lang="da-DK" baseline="0" dirty="0" smtClean="0"/>
              <a:t>Se v</a:t>
            </a:r>
            <a:r>
              <a:rPr lang="da-DK" dirty="0" smtClean="0"/>
              <a:t>ejledningens afsnit</a:t>
            </a:r>
            <a:r>
              <a:rPr lang="da-DK" baseline="0" dirty="0" smtClean="0"/>
              <a:t> om ‘Retning: Regler og værdier’</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27</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Hvem kan hjælpe organisationen med at nå de strategiske mål?</a:t>
            </a:r>
          </a:p>
          <a:p>
            <a:endParaRPr lang="da-DK" dirty="0" smtClean="0"/>
          </a:p>
          <a:p>
            <a:r>
              <a:rPr lang="da-DK" dirty="0" smtClean="0"/>
              <a:t>Hvem</a:t>
            </a:r>
            <a:r>
              <a:rPr lang="da-DK" baseline="0" dirty="0" smtClean="0"/>
              <a:t> kan gøre situationen mere besværlig, hvis de ikke er med om bord?</a:t>
            </a:r>
          </a:p>
          <a:p>
            <a:endParaRPr lang="da-DK" baseline="0" dirty="0" smtClean="0"/>
          </a:p>
          <a:p>
            <a:r>
              <a:rPr lang="da-DK" baseline="0" dirty="0" smtClean="0"/>
              <a:t>Ændrer de strategiske partnere sig over tid?</a:t>
            </a:r>
          </a:p>
          <a:p>
            <a:endParaRPr lang="da-DK" baseline="0" dirty="0" smtClean="0"/>
          </a:p>
          <a:p>
            <a:r>
              <a:rPr lang="da-DK" baseline="0" dirty="0" smtClean="0"/>
              <a:t>Er der nogle af de strategiske partnere, som I bør tage jer særlig af?</a:t>
            </a:r>
            <a:endParaRPr lang="da-DK" dirty="0" smtClean="0"/>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28</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Facilitator giver deltagerne 2 minutter til at finde de tre kontaktpersoner frem, som de</a:t>
            </a:r>
            <a:r>
              <a:rPr lang="da-DK" baseline="0" dirty="0" smtClean="0"/>
              <a:t> i den nuværende situation ville tage kontakt til for at kunne få hjælp til at opnå de strategiske mål</a:t>
            </a:r>
            <a:r>
              <a:rPr lang="da-DK" dirty="0" smtClean="0"/>
              <a:t>. Herefter tages en bordrunde,</a:t>
            </a:r>
            <a:r>
              <a:rPr lang="da-DK" baseline="0" dirty="0" smtClean="0"/>
              <a:t> hvor hvert medlem kan forklare sine valg.</a:t>
            </a:r>
          </a:p>
          <a:p>
            <a:endParaRPr lang="da-DK" baseline="0" dirty="0" smtClean="0"/>
          </a:p>
          <a:p>
            <a:r>
              <a:rPr lang="da-DK" baseline="0" dirty="0" smtClean="0"/>
              <a:t>Fokus: Har de udvalgt samarbejdspartnere efter de strategiske mål?</a:t>
            </a:r>
            <a:r>
              <a:rPr lang="da-DK" dirty="0" smtClean="0"/>
              <a:t> </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29</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30</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vigtigt, at man ikke bliver handlingslammet af al opmærksomheden og af, at situationen hele tiden udvikler sig.</a:t>
            </a:r>
          </a:p>
          <a:p>
            <a:endParaRPr lang="da-DK" dirty="0" smtClean="0"/>
          </a:p>
          <a:p>
            <a:r>
              <a:rPr lang="da-DK" dirty="0" smtClean="0"/>
              <a:t>I skal populært sagt udpege højre og venstre begrænsningen ved at fastsætte rammerne for opgaveløsningen.</a:t>
            </a:r>
          </a:p>
          <a:p>
            <a:endParaRPr lang="da-DK" dirty="0" smtClean="0"/>
          </a:p>
          <a:p>
            <a:r>
              <a:rPr lang="da-DK" dirty="0" smtClean="0"/>
              <a:t>Giv gerne et eksempel fra en tidligere krise, hvor deltagerne kan se kronologien</a:t>
            </a:r>
            <a:r>
              <a:rPr lang="da-DK" baseline="0" dirty="0" smtClean="0"/>
              <a:t> i først at fastsætte situationen og dens mulige udvikling, for derefter at sætte strategiske mål for organisationens krisestyringsindsats, og derefter beslutte hvilke konkrete handlinger, der skal iværksættes. Brug fx eksemplet på slide 33 (skjult slide) til at vise kronologien i modellen. </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31</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Del eventuelt deltagerne i </a:t>
            </a:r>
            <a:r>
              <a:rPr lang="da-DK" baseline="0" dirty="0" smtClean="0"/>
              <a:t>to </a:t>
            </a:r>
            <a:r>
              <a:rPr lang="da-DK" dirty="0" smtClean="0"/>
              <a:t>grupper</a:t>
            </a:r>
            <a:r>
              <a:rPr lang="da-DK" baseline="0" dirty="0" smtClean="0"/>
              <a:t> med hver deres strategiske mål, som de skal drøfte og derefter præsentere for hinanden.</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32</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BEMÆRK: Skjult slide, skal aktiveres før den vises.</a:t>
            </a:r>
          </a:p>
          <a:p>
            <a:endParaRPr lang="da-DK" dirty="0" smtClean="0"/>
          </a:p>
          <a:p>
            <a:r>
              <a:rPr lang="da-DK" dirty="0" smtClean="0"/>
              <a:t>Skemaets kan evt.</a:t>
            </a:r>
            <a:r>
              <a:rPr lang="da-DK" baseline="0" dirty="0" smtClean="0"/>
              <a:t> udfyldes på en pc eller </a:t>
            </a:r>
            <a:r>
              <a:rPr lang="da-DK" dirty="0" smtClean="0"/>
              <a:t>på et</a:t>
            </a:r>
            <a:r>
              <a:rPr lang="da-DK" baseline="0" dirty="0" smtClean="0"/>
              <a:t> </a:t>
            </a:r>
            <a:r>
              <a:rPr lang="da-DK" dirty="0" err="1" smtClean="0"/>
              <a:t>white</a:t>
            </a:r>
            <a:r>
              <a:rPr lang="da-DK" dirty="0" smtClean="0"/>
              <a:t> </a:t>
            </a:r>
            <a:r>
              <a:rPr lang="da-DK" dirty="0" err="1" smtClean="0"/>
              <a:t>board</a:t>
            </a:r>
            <a:r>
              <a:rPr lang="da-DK" dirty="0" smtClean="0"/>
              <a:t>. </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33</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34</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Se afsnit 6.3 Evaluering i vejledningen. </a:t>
            </a:r>
          </a:p>
          <a:p>
            <a:endParaRPr lang="da-DK" dirty="0" smtClean="0"/>
          </a:p>
          <a:p>
            <a:r>
              <a:rPr lang="da-DK" dirty="0" smtClean="0"/>
              <a:t>Tag gerne to</a:t>
            </a:r>
            <a:r>
              <a:rPr lang="da-DK" baseline="0" dirty="0" smtClean="0"/>
              <a:t> minutters egen refleksion eller evt. med sidemand over spørgsmålene.</a:t>
            </a:r>
          </a:p>
          <a:p>
            <a:endParaRPr lang="da-DK" baseline="0" dirty="0" smtClean="0"/>
          </a:p>
          <a:p>
            <a:r>
              <a:rPr lang="da-DK" baseline="0" dirty="0" smtClean="0"/>
              <a:t>Det anbefales, at feedback gives ud fra modellen: Observation, følelse og et godt råd. </a:t>
            </a:r>
          </a:p>
          <a:p>
            <a:endParaRPr lang="da-DK" baseline="0" dirty="0" smtClean="0"/>
          </a:p>
          <a:p>
            <a:r>
              <a:rPr lang="da-DK" baseline="0" dirty="0" smtClean="0"/>
              <a:t>Husk: Facilitator kan præsentere sine observationer på et kort møde efterfølgende.</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35</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Øvelsen er designet</a:t>
            </a:r>
            <a:r>
              <a:rPr lang="da-DK" baseline="0" dirty="0" smtClean="0"/>
              <a:t> </a:t>
            </a:r>
            <a:r>
              <a:rPr lang="da-DK" dirty="0" smtClean="0"/>
              <a:t>med udgangspunkt i en konkret situation, der kræver</a:t>
            </a:r>
            <a:r>
              <a:rPr lang="da-DK" baseline="0" dirty="0" smtClean="0"/>
              <a:t> strategisk krisestyring</a:t>
            </a:r>
            <a:r>
              <a:rPr lang="da-DK" dirty="0" smtClean="0"/>
              <a:t>. </a:t>
            </a:r>
          </a:p>
          <a:p>
            <a:endParaRPr lang="da-DK" dirty="0" smtClean="0"/>
          </a:p>
          <a:p>
            <a:r>
              <a:rPr lang="da-DK" dirty="0" smtClean="0"/>
              <a:t>Øvelsen bliver styret via facilitator, og bliver derfor taktopdelt kontra en krisestyringsøvelse, hvor I ville få mere frit spil. </a:t>
            </a:r>
          </a:p>
          <a:p>
            <a:endParaRPr lang="da-DK" dirty="0" smtClean="0"/>
          </a:p>
          <a:p>
            <a:r>
              <a:rPr lang="da-DK" dirty="0" smtClean="0"/>
              <a:t>Øvelsen skal træne jer i at holde en meget stringent proces i jeres krisestyring, da det ellers</a:t>
            </a:r>
            <a:r>
              <a:rPr lang="da-DK" baseline="0" dirty="0" smtClean="0"/>
              <a:t> hurtigt kommer til at blive uklart for jer, hvor I gerne vil hen, hvem der gør hvad, og hvad I har besluttet. </a:t>
            </a:r>
          </a:p>
          <a:p>
            <a:endParaRPr lang="da-DK" baseline="0" dirty="0" smtClean="0"/>
          </a:p>
          <a:p>
            <a:r>
              <a:rPr lang="da-DK" baseline="0" dirty="0" smtClean="0"/>
              <a:t>Så jeg forklarer, I drøfter, prioriterer og redegør for jeres valg. </a:t>
            </a:r>
          </a:p>
          <a:p>
            <a:endParaRPr lang="da-DK" baseline="0" dirty="0" smtClean="0"/>
          </a:p>
          <a:p>
            <a:r>
              <a:rPr lang="da-DK" baseline="0" dirty="0" smtClean="0"/>
              <a:t>Der er ingen skoleløsning. Krisestyring er ikke en eksakt videnskab, hvor man kan forudsige udfaldet, hvis man vælger A fremfor B. I ved, hvad der er vigtigt for at drive organisationen. I er vant til at sætte retning, prioritere og få ting til at ske. Nu skal det dog gøres i en krisesituation, hvilket kræver træning, hvis man vil blive god til det. </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Simpel model for krisestyring på strategisk niveau. Skal</a:t>
            </a:r>
            <a:r>
              <a:rPr lang="da-DK" baseline="0" dirty="0" smtClean="0"/>
              <a:t> imødegå den kompleksitet, der hersker under kriser.</a:t>
            </a:r>
          </a:p>
          <a:p>
            <a:endParaRPr lang="da-DK" baseline="0" dirty="0" smtClean="0"/>
          </a:p>
          <a:p>
            <a:r>
              <a:rPr lang="da-DK" baseline="0" dirty="0" smtClean="0"/>
              <a:t>Modellen gennemgås via de efterfølgende slides 7-9.</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Erfaringer fra øvelser såvel som kriser viser, at </a:t>
            </a:r>
            <a:r>
              <a:rPr lang="da-DK" baseline="0" dirty="0" smtClean="0"/>
              <a:t>krisestabe ofte </a:t>
            </a:r>
            <a:r>
              <a:rPr lang="da-DK" dirty="0" smtClean="0"/>
              <a:t>oprettes</a:t>
            </a:r>
            <a:r>
              <a:rPr lang="da-DK" baseline="0" dirty="0" smtClean="0"/>
              <a:t> for sent, og nedlægges for tidligt.</a:t>
            </a:r>
          </a:p>
          <a:p>
            <a:endParaRPr lang="da-DK" baseline="0" dirty="0" smtClean="0"/>
          </a:p>
          <a:p>
            <a:r>
              <a:rPr lang="da-DK" baseline="0" dirty="0" smtClean="0"/>
              <a:t>Erkender vi hurtigt nok, at det er en krisesituation?</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Starter</a:t>
            </a:r>
            <a:r>
              <a:rPr lang="da-DK" baseline="0" dirty="0" smtClean="0"/>
              <a:t> vi med at løse problemet, før vi har afdækket det egentlige omfang?</a:t>
            </a:r>
            <a:endParaRPr lang="da-DK" dirty="0" smtClean="0"/>
          </a:p>
          <a:p>
            <a:endParaRPr lang="da-DK" baseline="0" dirty="0" smtClean="0"/>
          </a:p>
          <a:p>
            <a:r>
              <a:rPr lang="da-DK" dirty="0" smtClean="0"/>
              <a:t>Kan vi udelukke, at situationen pludselig eskalerer,</a:t>
            </a:r>
            <a:r>
              <a:rPr lang="da-DK" baseline="0" dirty="0" smtClean="0"/>
              <a:t> og k</a:t>
            </a:r>
            <a:r>
              <a:rPr lang="da-DK" dirty="0" smtClean="0"/>
              <a:t>an vi håndtere en situation mere?</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Al krisestyring bør tage udgangspunkt i strategiske mål/retning. Det</a:t>
            </a:r>
            <a:r>
              <a:rPr lang="da-DK" baseline="0" dirty="0" smtClean="0"/>
              <a:t> er jeres/strategisk niveaus opgave at sætte retningen for indsatsen, således at det operationelle niveau kan omsætte de strategiske mål til handlinger, som det taktiske niveau kan udføre. I skal med andre ord sikre, at alle løber i den rigtige retning.</a:t>
            </a:r>
          </a:p>
          <a:p>
            <a:endParaRPr lang="da-DK" baseline="0" dirty="0" smtClean="0"/>
          </a:p>
          <a:p>
            <a:r>
              <a:rPr lang="da-DK" baseline="0" dirty="0" smtClean="0"/>
              <a:t>Regler og værdier kommer typisk også under pres i kriser og udfordrer vores grænser, så derfor er det relevant at forholde sig til, hvor langt man må/kan/vil gå.</a:t>
            </a:r>
          </a:p>
          <a:p>
            <a:endParaRPr lang="da-DK" baseline="0" dirty="0" smtClean="0"/>
          </a:p>
          <a:p>
            <a:r>
              <a:rPr lang="da-DK" baseline="0" dirty="0" smtClean="0"/>
              <a:t>Strategiske partnere: Ofte kræver kriser samarbejde med andre myndigheder og organisationer. Det er også en medvirkende faktor til, at de er komplekse. Strategiske partnere kan hjælpe jer med at opnå de strategiske mål, så derfor skal de identificeres, og det skal aftales, hvem der tager kontakt og på hvilket niveau.</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3334981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skal drive krisestyringen frem. </a:t>
            </a:r>
          </a:p>
          <a:p>
            <a:r>
              <a:rPr lang="da-DK" dirty="0" smtClean="0"/>
              <a:t>Det kræver handling. </a:t>
            </a:r>
          </a:p>
          <a:p>
            <a:r>
              <a:rPr lang="da-DK" dirty="0" smtClean="0"/>
              <a:t>I må ikke blive reaktive og afvente et bedre overblik.</a:t>
            </a:r>
            <a:r>
              <a:rPr lang="da-DK" baseline="0" dirty="0" smtClean="0"/>
              <a:t> D</a:t>
            </a:r>
            <a:r>
              <a:rPr lang="da-DK" dirty="0" smtClean="0"/>
              <a:t>erfor er ‘Handling’</a:t>
            </a:r>
            <a:r>
              <a:rPr lang="da-DK" baseline="0" dirty="0" smtClean="0"/>
              <a:t> et selvstændigt punkt, hvor I bliver holdt skarpe på, hvad I beslutter, under hvilke rammer/betingelser skal opgaven løses, hvad er vigtigst, og hvem gør det. </a:t>
            </a:r>
          </a:p>
          <a:p>
            <a:r>
              <a:rPr lang="da-DK" baseline="0" dirty="0" smtClean="0"/>
              <a:t>Ofte ses det, at det er uklart, hvem der egentlig har ansvaret for opgavens udførelse. Det er også vigtigt, at kunne dokumentere, hvornår hvilke beslutninger blev truffet, når hændelsen skal evalueres.</a:t>
            </a:r>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333498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ed bille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A9A3F990-A1E2-45D7-BB03-B5F658ACB1D2}"/>
              </a:ext>
            </a:extLst>
          </p:cNvPr>
          <p:cNvSpPr>
            <a:spLocks noGrp="1"/>
          </p:cNvSpPr>
          <p:nvPr>
            <p:ph type="pic" sz="quarter" idx="13" hasCustomPrompt="1"/>
          </p:nvPr>
        </p:nvSpPr>
        <p:spPr>
          <a:xfrm>
            <a:off x="0" y="0"/>
            <a:ext cx="9144000" cy="6858000"/>
          </a:xfrm>
        </p:spPr>
        <p:txBody>
          <a:bodyPr tIns="720000" anchor="ctr" anchorCtr="0"/>
          <a:lstStyle>
            <a:lvl1pPr marL="0" indent="0" algn="ctr">
              <a:buNone/>
              <a:defRPr/>
            </a:lvl1pPr>
          </a:lstStyle>
          <a:p>
            <a:r>
              <a:rPr lang="da-DK" dirty="0"/>
              <a:t>Klik på ikonet for at tilføje et billede</a:t>
            </a:r>
          </a:p>
        </p:txBody>
      </p:sp>
      <p:sp>
        <p:nvSpPr>
          <p:cNvPr id="2" name="Title 1"/>
          <p:cNvSpPr>
            <a:spLocks noGrp="1"/>
          </p:cNvSpPr>
          <p:nvPr>
            <p:ph type="ctrTitle" hasCustomPrompt="1"/>
          </p:nvPr>
        </p:nvSpPr>
        <p:spPr>
          <a:xfrm>
            <a:off x="651374" y="4233734"/>
            <a:ext cx="8133851" cy="580800"/>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691585" y="4905538"/>
            <a:ext cx="324000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20" name="Bottom box">
            <a:extLst>
              <a:ext uri="{FF2B5EF4-FFF2-40B4-BE49-F238E27FC236}">
                <a16:creationId xmlns:a16="http://schemas.microsoft.com/office/drawing/2014/main" xmlns="" id="{CF54AAEE-85E1-4F0A-A35B-41D12ECDD6E6}"/>
              </a:ext>
            </a:extLst>
          </p:cNvPr>
          <p:cNvSpPr>
            <a:spLocks noGrp="1"/>
          </p:cNvSpPr>
          <p:nvPr>
            <p:ph type="body" sz="quarter" idx="15" hasCustomPrompt="1"/>
          </p:nvPr>
        </p:nvSpPr>
        <p:spPr>
          <a:xfrm>
            <a:off x="691200" y="5922000"/>
            <a:ext cx="7776000" cy="75600"/>
          </a:xfrm>
          <a:solidFill>
            <a:srgbClr val="002855"/>
          </a:solidFill>
        </p:spPr>
        <p:txBody>
          <a:bodyPr/>
          <a:lstStyle>
            <a:lvl1pPr marL="0" indent="0">
              <a:buFont typeface="Arial" panose="020B0604020202020204" pitchFamily="34" charset="0"/>
              <a:buNone/>
              <a:defRPr sz="100">
                <a:noFill/>
              </a:defRPr>
            </a:lvl1pPr>
            <a:lvl2pPr marL="459450" indent="-171450">
              <a:buFont typeface="Arial" panose="020B0604020202020204" pitchFamily="34" charset="0"/>
              <a:buChar char="•"/>
              <a:defRPr sz="100"/>
            </a:lvl2pPr>
            <a:lvl3pPr marL="747450" indent="-171450">
              <a:buFont typeface="Arial" panose="020B0604020202020204" pitchFamily="34" charset="0"/>
              <a:buChar char="•"/>
              <a:defRPr sz="100"/>
            </a:lvl3pPr>
            <a:lvl4pPr marL="747450" indent="-171450">
              <a:buFont typeface="Arial" panose="020B0604020202020204" pitchFamily="34" charset="0"/>
              <a:buChar char="•"/>
              <a:defRPr sz="100"/>
            </a:lvl4pPr>
            <a:lvl5pPr marL="747450" indent="-171450">
              <a:buFont typeface="Arial" panose="020B0604020202020204" pitchFamily="34" charset="0"/>
              <a:buChar char="•"/>
              <a:defRPr sz="100"/>
            </a:lvl5pPr>
          </a:lstStyle>
          <a:p>
            <a:pPr lvl="0"/>
            <a:r>
              <a:rPr lang="da-DK" dirty="0"/>
              <a:t>.</a:t>
            </a:r>
          </a:p>
        </p:txBody>
      </p:sp>
      <p:sp>
        <p:nvSpPr>
          <p:cNvPr id="5" name="Tjenestebrug">
            <a:extLst>
              <a:ext uri="{FF2B5EF4-FFF2-40B4-BE49-F238E27FC236}">
                <a16:creationId xmlns:a16="http://schemas.microsoft.com/office/drawing/2014/main" xmlns="" id="{CD2B20FA-ADBB-4D33-AFED-F8303AF9C3F2}"/>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7" name="Afklassificeret">
            <a:extLst>
              <a:ext uri="{FF2B5EF4-FFF2-40B4-BE49-F238E27FC236}">
                <a16:creationId xmlns:a16="http://schemas.microsoft.com/office/drawing/2014/main" xmlns="" id="{152425A2-9CB0-4B0A-9737-6DBAAA77CA19}"/>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9" name="Brug">
            <a:extLst>
              <a:ext uri="{FF2B5EF4-FFF2-40B4-BE49-F238E27FC236}">
                <a16:creationId xmlns:a16="http://schemas.microsoft.com/office/drawing/2014/main" xmlns="" id="{40728055-BC56-49F1-96B1-2EE6C1ABCDB3}"/>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7" name="Tjenestebrug">
            <a:extLst>
              <a:ext uri="{FF2B5EF4-FFF2-40B4-BE49-F238E27FC236}">
                <a16:creationId xmlns:a16="http://schemas.microsoft.com/office/drawing/2014/main" xmlns="" id="{D60F0DFC-5755-429C-89E2-226401F6A402}"/>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9" name="Afklassificeret">
            <a:extLst>
              <a:ext uri="{FF2B5EF4-FFF2-40B4-BE49-F238E27FC236}">
                <a16:creationId xmlns:a16="http://schemas.microsoft.com/office/drawing/2014/main" xmlns="" id="{D27E2981-8B3E-4E52-BA09-D58599B5ED45}"/>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1" name="Brug">
            <a:extLst>
              <a:ext uri="{FF2B5EF4-FFF2-40B4-BE49-F238E27FC236}">
                <a16:creationId xmlns:a16="http://schemas.microsoft.com/office/drawing/2014/main" xmlns="" id="{F8BD78A7-63D1-4BC0-B68C-68DAE6291C8C}"/>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0" name="Date Placeholder 2">
            <a:extLst>
              <a:ext uri="{FF2B5EF4-FFF2-40B4-BE49-F238E27FC236}">
                <a16:creationId xmlns:a16="http://schemas.microsoft.com/office/drawing/2014/main" xmlns=""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9292991A-28B5-4920-BBFE-B7C226159A6E}" type="datetime2">
              <a:rPr lang="da-DK" smtClean="0"/>
              <a:pPr/>
              <a:t>9. juli 2020</a:t>
            </a:fld>
            <a:endParaRPr lang="da-DK" dirty="0"/>
          </a:p>
        </p:txBody>
      </p:sp>
      <p:sp>
        <p:nvSpPr>
          <p:cNvPr id="11" name="Footer Placeholder 3">
            <a:extLst>
              <a:ext uri="{FF2B5EF4-FFF2-40B4-BE49-F238E27FC236}">
                <a16:creationId xmlns:a16="http://schemas.microsoft.com/office/drawing/2014/main" xmlns=""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xmlns="" id="{73D9D80D-E108-4E26-A9C4-A691F717C41D}"/>
              </a:ext>
            </a:extLst>
          </p:cNvPr>
          <p:cNvSpPr>
            <a:spLocks noGrp="1"/>
          </p:cNvSpPr>
          <p:nvPr>
            <p:ph type="sldNum" sz="quarter" idx="12"/>
          </p:nvPr>
        </p:nvSpPr>
        <p:spPr>
          <a:xfrm flipV="1">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3" name="Picture Placeholder 12">
            <a:extLst>
              <a:ext uri="{FF2B5EF4-FFF2-40B4-BE49-F238E27FC236}">
                <a16:creationId xmlns:a16="http://schemas.microsoft.com/office/drawing/2014/main" xmlns="" id="{F90F4F34-41F7-43D8-A2F3-76A48544901B}"/>
              </a:ext>
            </a:extLst>
          </p:cNvPr>
          <p:cNvSpPr>
            <a:spLocks noGrp="1"/>
          </p:cNvSpPr>
          <p:nvPr>
            <p:ph type="pic" sz="quarter" idx="22" hasCustomPrompt="1"/>
          </p:nvPr>
        </p:nvSpPr>
        <p:spPr>
          <a:xfrm>
            <a:off x="651600" y="482400"/>
            <a:ext cx="2764800" cy="601200"/>
          </a:xfrm>
        </p:spPr>
        <p:txBody>
          <a:bodyPr/>
          <a:lstStyle>
            <a:lvl1pPr marL="0" indent="0">
              <a:buNone/>
              <a:defRPr sz="1000"/>
            </a:lvl1pPr>
          </a:lstStyle>
          <a:p>
            <a:r>
              <a:rPr lang="da-DK" noProof="0" dirty="0"/>
              <a:t>Indsæt logo: Klik på ikonet eller pladsholderen, find logo, klik indsæt</a:t>
            </a:r>
          </a:p>
        </p:txBody>
      </p:sp>
    </p:spTree>
    <p:extLst>
      <p:ext uri="{BB962C8B-B14F-4D97-AF65-F5344CB8AC3E}">
        <p14:creationId xmlns:p14="http://schemas.microsoft.com/office/powerpoint/2010/main" val="2706912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p:nvPr>
        </p:nvSpPr>
        <p:spPr>
          <a:xfrm>
            <a:off x="369115" y="914400"/>
            <a:ext cx="8417698" cy="4588778"/>
          </a:xfrm>
        </p:spPr>
        <p:txBody>
          <a:bodyPr rIns="0" anchor="ctr" anchorCtr="0"/>
          <a:lstStyle>
            <a:lvl1pPr marL="0" indent="0" algn="ctr">
              <a:buNone/>
              <a:defRPr/>
            </a:lvl1pPr>
          </a:lstStyle>
          <a:p>
            <a:r>
              <a:rPr lang="da-DK" smtClean="0"/>
              <a:t>Klik på ikonet for at tilføje et billede</a:t>
            </a:r>
            <a:endParaRPr lang="da-DK" dirty="0"/>
          </a:p>
        </p:txBody>
      </p:sp>
      <p:sp>
        <p:nvSpPr>
          <p:cNvPr id="15" name="Text Placeholder 14">
            <a:extLst>
              <a:ext uri="{FF2B5EF4-FFF2-40B4-BE49-F238E27FC236}">
                <a16:creationId xmlns:a16="http://schemas.microsoft.com/office/drawing/2014/main" xmlns="" id="{02A36351-E6B9-4A17-B973-27131ABDF42F}"/>
              </a:ext>
            </a:extLst>
          </p:cNvPr>
          <p:cNvSpPr>
            <a:spLocks noGrp="1"/>
          </p:cNvSpPr>
          <p:nvPr>
            <p:ph type="body" sz="quarter" idx="14" hasCustomPrompt="1"/>
          </p:nvPr>
        </p:nvSpPr>
        <p:spPr>
          <a:xfrm>
            <a:off x="755650" y="3640503"/>
            <a:ext cx="2639303" cy="2363422"/>
          </a:xfrm>
          <a:solidFill>
            <a:srgbClr val="002855"/>
          </a:solidFill>
        </p:spPr>
        <p:txBody>
          <a:bodyPr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0" indent="-180000">
              <a:spcBef>
                <a:spcPts val="1500"/>
              </a:spcBef>
              <a:defRPr sz="1000">
                <a:solidFill>
                  <a:schemeClr val="bg1"/>
                </a:solidFill>
              </a:defRPr>
            </a:lvl3pPr>
            <a:lvl4pPr marL="360000" indent="-180000">
              <a:spcBef>
                <a:spcPts val="1500"/>
              </a:spcBef>
              <a:defRPr sz="1000">
                <a:solidFill>
                  <a:schemeClr val="bg1"/>
                </a:solidFill>
              </a:defRPr>
            </a:lvl4pPr>
            <a:lvl5pPr marL="540000" indent="-180000">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jenestebrug">
            <a:extLst>
              <a:ext uri="{FF2B5EF4-FFF2-40B4-BE49-F238E27FC236}">
                <a16:creationId xmlns:a16="http://schemas.microsoft.com/office/drawing/2014/main" xmlns="" id="{35FE3095-6256-4962-9810-7FE06144F6C9}"/>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6" name="Afklassificeret">
            <a:extLst>
              <a:ext uri="{FF2B5EF4-FFF2-40B4-BE49-F238E27FC236}">
                <a16:creationId xmlns:a16="http://schemas.microsoft.com/office/drawing/2014/main" xmlns="" id="{697ACF4C-8228-4590-A676-70732BB2AE67}"/>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7" name="Brug">
            <a:extLst>
              <a:ext uri="{FF2B5EF4-FFF2-40B4-BE49-F238E27FC236}">
                <a16:creationId xmlns:a16="http://schemas.microsoft.com/office/drawing/2014/main" xmlns="" id="{394EDE27-D8F7-487C-B206-095208EA9507}"/>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8" name="Tjenestebrug">
            <a:extLst>
              <a:ext uri="{FF2B5EF4-FFF2-40B4-BE49-F238E27FC236}">
                <a16:creationId xmlns:a16="http://schemas.microsoft.com/office/drawing/2014/main" xmlns="" id="{4E2DFBD9-C552-49EE-BD61-32F76BC1BC19}"/>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9" name="Afklassificeret">
            <a:extLst>
              <a:ext uri="{FF2B5EF4-FFF2-40B4-BE49-F238E27FC236}">
                <a16:creationId xmlns:a16="http://schemas.microsoft.com/office/drawing/2014/main" xmlns="" id="{47A7FB00-BA12-423F-ADC1-A99210B37699}"/>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0" name="Brug">
            <a:extLst>
              <a:ext uri="{FF2B5EF4-FFF2-40B4-BE49-F238E27FC236}">
                <a16:creationId xmlns:a16="http://schemas.microsoft.com/office/drawing/2014/main" xmlns="" id="{11D30994-1D10-4B52-B657-3D23B066C1EF}"/>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a16="http://schemas.microsoft.com/office/drawing/2014/main" xmlns="" id="{072DEAF9-D844-45A4-8B37-9D9DDF357AE5}"/>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a16="http://schemas.microsoft.com/office/drawing/2014/main" xmlns="" id="{0B6748A5-B04F-4A22-96BC-FFCB716199E1}"/>
              </a:ext>
            </a:extLst>
          </p:cNvPr>
          <p:cNvSpPr>
            <a:spLocks noGrp="1"/>
          </p:cNvSpPr>
          <p:nvPr>
            <p:ph type="dt" sz="half" idx="10"/>
          </p:nvPr>
        </p:nvSpPr>
        <p:spPr/>
        <p:txBody>
          <a:bodyPr/>
          <a:lstStyle/>
          <a:p>
            <a:fld id="{0F7E49E4-2702-4F1F-829B-6774A117D379}" type="datetime2">
              <a:rPr lang="da-DK" smtClean="0"/>
              <a:t>9. juli 2020</a:t>
            </a:fld>
            <a:endParaRPr lang="da-DK" dirty="0"/>
          </a:p>
        </p:txBody>
      </p:sp>
      <p:sp>
        <p:nvSpPr>
          <p:cNvPr id="5" name="Slide Number Placeholder 4">
            <a:extLst>
              <a:ext uri="{FF2B5EF4-FFF2-40B4-BE49-F238E27FC236}">
                <a16:creationId xmlns:a16="http://schemas.microsoft.com/office/drawing/2014/main" xmlns="" id="{5109EFA5-ED0B-494B-BD8A-E250904B9268}"/>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21" name="Picture Placeholder 12">
            <a:extLst>
              <a:ext uri="{FF2B5EF4-FFF2-40B4-BE49-F238E27FC236}">
                <a16:creationId xmlns:a16="http://schemas.microsoft.com/office/drawing/2014/main" xmlns="" id="{16CAC3E7-B91D-486C-B80E-87999BDAF156}"/>
              </a:ext>
            </a:extLst>
          </p:cNvPr>
          <p:cNvSpPr>
            <a:spLocks noGrp="1"/>
          </p:cNvSpPr>
          <p:nvPr>
            <p:ph type="pic" sz="quarter" idx="23" hasCustomPrompt="1"/>
          </p:nvPr>
        </p:nvSpPr>
        <p:spPr>
          <a:xfrm>
            <a:off x="360000" y="140400"/>
            <a:ext cx="1807200" cy="392400"/>
          </a:xfrm>
        </p:spPr>
        <p:txBody>
          <a:bodyPr/>
          <a:lstStyle>
            <a:lvl1pPr marL="0" indent="0">
              <a:buNone/>
              <a:defRPr sz="1000"/>
            </a:lvl1pPr>
          </a:lstStyle>
          <a:p>
            <a:r>
              <a:rPr lang="da-DK" noProof="0"/>
              <a:t>Indsæt logo: Klik på ikonet eller pladsholderen, find logo, klik indsæt</a:t>
            </a:r>
          </a:p>
        </p:txBody>
      </p:sp>
    </p:spTree>
    <p:extLst>
      <p:ext uri="{BB962C8B-B14F-4D97-AF65-F5344CB8AC3E}">
        <p14:creationId xmlns:p14="http://schemas.microsoft.com/office/powerpoint/2010/main" val="109326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226"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her for at tilføje en titel</a:t>
            </a:r>
          </a:p>
        </p:txBody>
      </p:sp>
      <p:sp>
        <p:nvSpPr>
          <p:cNvPr id="12" name="Tjenestebrug">
            <a:extLst>
              <a:ext uri="{FF2B5EF4-FFF2-40B4-BE49-F238E27FC236}">
                <a16:creationId xmlns:a16="http://schemas.microsoft.com/office/drawing/2014/main" xmlns="" id="{D1868055-18E6-40E8-B805-B82F14A9584C}"/>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3" name="Afklassificeret">
            <a:extLst>
              <a:ext uri="{FF2B5EF4-FFF2-40B4-BE49-F238E27FC236}">
                <a16:creationId xmlns:a16="http://schemas.microsoft.com/office/drawing/2014/main" xmlns="" id="{8126867F-BD3A-45BA-96EE-6E9AE4F5EE72}"/>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4" name="Brug">
            <a:extLst>
              <a:ext uri="{FF2B5EF4-FFF2-40B4-BE49-F238E27FC236}">
                <a16:creationId xmlns:a16="http://schemas.microsoft.com/office/drawing/2014/main" xmlns="" id="{4D132A4B-0CBB-44BA-AF01-4D0FCA59614E}"/>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5" name="Tjenestebrug">
            <a:extLst>
              <a:ext uri="{FF2B5EF4-FFF2-40B4-BE49-F238E27FC236}">
                <a16:creationId xmlns:a16="http://schemas.microsoft.com/office/drawing/2014/main" xmlns="" id="{64E702A2-5A83-4FD2-A285-D7CF9FDB7FE8}"/>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6" name="Afklassificeret">
            <a:extLst>
              <a:ext uri="{FF2B5EF4-FFF2-40B4-BE49-F238E27FC236}">
                <a16:creationId xmlns:a16="http://schemas.microsoft.com/office/drawing/2014/main" xmlns="" id="{D07E64A7-4EFA-440B-9CFF-446374F93970}"/>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7" name="Brug">
            <a:extLst>
              <a:ext uri="{FF2B5EF4-FFF2-40B4-BE49-F238E27FC236}">
                <a16:creationId xmlns:a16="http://schemas.microsoft.com/office/drawing/2014/main" xmlns="" id="{58AC4769-416E-4B49-BC1A-27A1A124569C}"/>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LD_PresentationTitle"/>
          <p:cNvSpPr>
            <a:spLocks noGrp="1"/>
          </p:cNvSpPr>
          <p:nvPr>
            <p:ph type="ftr" sz="quarter" idx="11"/>
          </p:nvPr>
        </p:nvSpPr>
        <p:spPr/>
        <p:txBody>
          <a:bodyPr/>
          <a:lstStyle/>
          <a:p>
            <a:endParaRPr lang="da-DK" dirty="0"/>
          </a:p>
        </p:txBody>
      </p:sp>
      <p:sp>
        <p:nvSpPr>
          <p:cNvPr id="3" name="Date_GeneralDate"/>
          <p:cNvSpPr>
            <a:spLocks noGrp="1"/>
          </p:cNvSpPr>
          <p:nvPr>
            <p:ph type="dt" sz="half" idx="10"/>
          </p:nvPr>
        </p:nvSpPr>
        <p:spPr/>
        <p:txBody>
          <a:bodyPr/>
          <a:lstStyle/>
          <a:p>
            <a:fld id="{7E4F13A9-6177-4CBC-8E63-009B91A1E55D}" type="datetime2">
              <a:rPr lang="da-DK" smtClean="0"/>
              <a:t>9. juli 2020</a:t>
            </a:fld>
            <a:endParaRPr lang="da-DK" dirty="0"/>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
        <p:nvSpPr>
          <p:cNvPr id="19" name="Picture Placeholder 12">
            <a:extLst>
              <a:ext uri="{FF2B5EF4-FFF2-40B4-BE49-F238E27FC236}">
                <a16:creationId xmlns:a16="http://schemas.microsoft.com/office/drawing/2014/main" xmlns="" id="{4EE2AD88-667F-4325-B484-0F2A6B099CAB}"/>
              </a:ext>
            </a:extLst>
          </p:cNvPr>
          <p:cNvSpPr>
            <a:spLocks noGrp="1"/>
          </p:cNvSpPr>
          <p:nvPr>
            <p:ph type="pic" sz="quarter" idx="23" hasCustomPrompt="1"/>
          </p:nvPr>
        </p:nvSpPr>
        <p:spPr>
          <a:xfrm>
            <a:off x="360000" y="140400"/>
            <a:ext cx="1807200" cy="392400"/>
          </a:xfrm>
        </p:spPr>
        <p:txBody>
          <a:bodyPr/>
          <a:lstStyle>
            <a:lvl1pPr marL="0" indent="0">
              <a:buNone/>
              <a:defRPr sz="1000"/>
            </a:lvl1pPr>
          </a:lstStyle>
          <a:p>
            <a:r>
              <a:rPr lang="da-DK" noProof="0"/>
              <a:t>Indsæt logo: Klik på ikonet eller pladsholderen, find logo, klik indsæt</a:t>
            </a:r>
          </a:p>
        </p:txBody>
      </p:sp>
    </p:spTree>
    <p:extLst>
      <p:ext uri="{BB962C8B-B14F-4D97-AF65-F5344CB8AC3E}">
        <p14:creationId xmlns:p14="http://schemas.microsoft.com/office/powerpoint/2010/main" val="34508886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1" name="Tjenestebrug">
            <a:extLst>
              <a:ext uri="{FF2B5EF4-FFF2-40B4-BE49-F238E27FC236}">
                <a16:creationId xmlns:a16="http://schemas.microsoft.com/office/drawing/2014/main" xmlns="" id="{2C623502-859B-4159-B411-D60558F7854C}"/>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2" name="Afklassificeret">
            <a:extLst>
              <a:ext uri="{FF2B5EF4-FFF2-40B4-BE49-F238E27FC236}">
                <a16:creationId xmlns:a16="http://schemas.microsoft.com/office/drawing/2014/main" xmlns="" id="{21727F05-F0AB-404A-B6AC-16CB48E56035}"/>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3" name="Brug">
            <a:extLst>
              <a:ext uri="{FF2B5EF4-FFF2-40B4-BE49-F238E27FC236}">
                <a16:creationId xmlns:a16="http://schemas.microsoft.com/office/drawing/2014/main" xmlns="" id="{8AF98D9E-CFDD-43D6-9C7B-080C222809C6}"/>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4" name="Tjenestebrug">
            <a:extLst>
              <a:ext uri="{FF2B5EF4-FFF2-40B4-BE49-F238E27FC236}">
                <a16:creationId xmlns:a16="http://schemas.microsoft.com/office/drawing/2014/main" xmlns="" id="{6BFDD952-889A-45E9-997E-44FE05BD439C}"/>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5" name="Afklassificeret">
            <a:extLst>
              <a:ext uri="{FF2B5EF4-FFF2-40B4-BE49-F238E27FC236}">
                <a16:creationId xmlns:a16="http://schemas.microsoft.com/office/drawing/2014/main" xmlns="" id="{1DE5D3AF-8F99-45B5-BDDC-1613CBA64A0B}"/>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6" name="Brug">
            <a:extLst>
              <a:ext uri="{FF2B5EF4-FFF2-40B4-BE49-F238E27FC236}">
                <a16:creationId xmlns:a16="http://schemas.microsoft.com/office/drawing/2014/main" xmlns="" id="{9D0FC4DD-6971-4A0B-92FF-837CF3D55B2E}"/>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3" name="FLD_PresentationTitle"/>
          <p:cNvSpPr>
            <a:spLocks noGrp="1"/>
          </p:cNvSpPr>
          <p:nvPr>
            <p:ph type="ftr" sz="quarter" idx="11"/>
          </p:nvPr>
        </p:nvSpPr>
        <p:spPr/>
        <p:txBody>
          <a:bodyPr/>
          <a:lstStyle/>
          <a:p>
            <a:endParaRPr lang="da-DK" dirty="0"/>
          </a:p>
        </p:txBody>
      </p:sp>
      <p:sp>
        <p:nvSpPr>
          <p:cNvPr id="2" name="Date_GeneralDate"/>
          <p:cNvSpPr>
            <a:spLocks noGrp="1"/>
          </p:cNvSpPr>
          <p:nvPr>
            <p:ph type="dt" sz="half" idx="10"/>
          </p:nvPr>
        </p:nvSpPr>
        <p:spPr/>
        <p:txBody>
          <a:bodyPr/>
          <a:lstStyle/>
          <a:p>
            <a:fld id="{23418280-B936-4504-AFC0-69D38FFCB707}" type="datetime2">
              <a:rPr lang="da-DK" smtClean="0"/>
              <a:t>9. juli 2020</a:t>
            </a:fld>
            <a:endParaRPr lang="da-DK" dirty="0"/>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
        <p:nvSpPr>
          <p:cNvPr id="18" name="Picture Placeholder 12">
            <a:extLst>
              <a:ext uri="{FF2B5EF4-FFF2-40B4-BE49-F238E27FC236}">
                <a16:creationId xmlns:a16="http://schemas.microsoft.com/office/drawing/2014/main" xmlns="" id="{6F9DEBD0-37BC-46C9-9262-43BBB1FC8939}"/>
              </a:ext>
            </a:extLst>
          </p:cNvPr>
          <p:cNvSpPr>
            <a:spLocks noGrp="1"/>
          </p:cNvSpPr>
          <p:nvPr>
            <p:ph type="pic" sz="quarter" idx="23" hasCustomPrompt="1"/>
          </p:nvPr>
        </p:nvSpPr>
        <p:spPr>
          <a:xfrm>
            <a:off x="360000" y="140400"/>
            <a:ext cx="1807200" cy="392400"/>
          </a:xfrm>
        </p:spPr>
        <p:txBody>
          <a:bodyPr/>
          <a:lstStyle>
            <a:lvl1pPr marL="0" indent="0">
              <a:buNone/>
              <a:defRPr sz="1000"/>
            </a:lvl1pPr>
          </a:lstStyle>
          <a:p>
            <a:r>
              <a:rPr lang="da-DK" noProof="0"/>
              <a:t>Indsæt logo: Klik på ikonet eller pladsholderen, find logo, klik indsæt</a:t>
            </a:r>
          </a:p>
        </p:txBody>
      </p:sp>
    </p:spTree>
    <p:extLst>
      <p:ext uri="{BB962C8B-B14F-4D97-AF65-F5344CB8AC3E}">
        <p14:creationId xmlns:p14="http://schemas.microsoft.com/office/powerpoint/2010/main" val="28439488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28" name="Background">
            <a:extLst>
              <a:ext uri="{FF2B5EF4-FFF2-40B4-BE49-F238E27FC236}">
                <a16:creationId xmlns:a16="http://schemas.microsoft.com/office/drawing/2014/main" xmlns="" id="{E88E83CA-1644-4080-AF39-CF0AD269BFBC}"/>
              </a:ext>
            </a:extLst>
          </p:cNvPr>
          <p:cNvSpPr/>
          <p:nvPr userDrawn="1"/>
        </p:nvSpPr>
        <p:spPr>
          <a:xfrm>
            <a:off x="0" y="0"/>
            <a:ext cx="9144900" cy="6861600"/>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30" name="Tjenestebrug">
            <a:extLst>
              <a:ext uri="{FF2B5EF4-FFF2-40B4-BE49-F238E27FC236}">
                <a16:creationId xmlns:a16="http://schemas.microsoft.com/office/drawing/2014/main" xmlns="" id="{109BD2B5-7217-4402-8504-4D89994143C6}"/>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31" name="Afklassificeret">
            <a:extLst>
              <a:ext uri="{FF2B5EF4-FFF2-40B4-BE49-F238E27FC236}">
                <a16:creationId xmlns:a16="http://schemas.microsoft.com/office/drawing/2014/main" xmlns="" id="{D3455C4F-081F-496E-8ADA-6A7B9DBB65A8}"/>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32" name="Brug">
            <a:extLst>
              <a:ext uri="{FF2B5EF4-FFF2-40B4-BE49-F238E27FC236}">
                <a16:creationId xmlns:a16="http://schemas.microsoft.com/office/drawing/2014/main" xmlns="" id="{38667089-B456-41F2-8F82-2C08FF7D8E1B}"/>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33" name="Tjenestebrug">
            <a:extLst>
              <a:ext uri="{FF2B5EF4-FFF2-40B4-BE49-F238E27FC236}">
                <a16:creationId xmlns:a16="http://schemas.microsoft.com/office/drawing/2014/main" xmlns="" id="{7A523A2A-D771-44C9-995A-1AB3E66FDB06}"/>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34" name="Afklassificeret">
            <a:extLst>
              <a:ext uri="{FF2B5EF4-FFF2-40B4-BE49-F238E27FC236}">
                <a16:creationId xmlns:a16="http://schemas.microsoft.com/office/drawing/2014/main" xmlns="" id="{D7D1BE7F-D5EB-4217-B570-3410E62B4202}"/>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35" name="Brug">
            <a:extLst>
              <a:ext uri="{FF2B5EF4-FFF2-40B4-BE49-F238E27FC236}">
                <a16:creationId xmlns:a16="http://schemas.microsoft.com/office/drawing/2014/main" xmlns="" id="{1B1D9642-D9B1-4381-AE96-261B0035A5B6}"/>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8" name="Date Placeholder 2">
            <a:extLst>
              <a:ext uri="{FF2B5EF4-FFF2-40B4-BE49-F238E27FC236}">
                <a16:creationId xmlns:a16="http://schemas.microsoft.com/office/drawing/2014/main" xmlns="" id="{5FE718F4-5B85-4475-AF59-C5096185F846}"/>
              </a:ext>
            </a:extLst>
          </p:cNvPr>
          <p:cNvSpPr>
            <a:spLocks noGrp="1"/>
          </p:cNvSpPr>
          <p:nvPr>
            <p:ph type="dt" sz="half" idx="10"/>
          </p:nvPr>
        </p:nvSpPr>
        <p:spPr>
          <a:xfrm>
            <a:off x="0" y="6912000"/>
            <a:ext cx="0" cy="0"/>
          </a:xfrm>
        </p:spPr>
        <p:txBody>
          <a:bodyPr/>
          <a:lstStyle>
            <a:lvl1pPr>
              <a:defRPr sz="100">
                <a:solidFill>
                  <a:schemeClr val="tx1"/>
                </a:solidFill>
              </a:defRPr>
            </a:lvl1pPr>
          </a:lstStyle>
          <a:p>
            <a:fld id="{9292991A-28B5-4920-BBFE-B7C226159A6E}" type="datetime2">
              <a:rPr lang="da-DK" smtClean="0"/>
              <a:pPr/>
              <a:t>9. juli 2020</a:t>
            </a:fld>
            <a:endParaRPr lang="da-DK" dirty="0"/>
          </a:p>
        </p:txBody>
      </p:sp>
      <p:sp>
        <p:nvSpPr>
          <p:cNvPr id="9" name="Footer Placeholder 3">
            <a:extLst>
              <a:ext uri="{FF2B5EF4-FFF2-40B4-BE49-F238E27FC236}">
                <a16:creationId xmlns:a16="http://schemas.microsoft.com/office/drawing/2014/main" xmlns="" id="{D970A17F-CDAA-4728-8AEF-3791ED21CDAB}"/>
              </a:ext>
            </a:extLst>
          </p:cNvPr>
          <p:cNvSpPr>
            <a:spLocks noGrp="1"/>
          </p:cNvSpPr>
          <p:nvPr>
            <p:ph type="ftr" sz="quarter" idx="11"/>
          </p:nvPr>
        </p:nvSpPr>
        <p:spPr>
          <a:xfrm>
            <a:off x="0" y="6912000"/>
            <a:ext cx="0" cy="0"/>
          </a:xfrm>
        </p:spPr>
        <p:txBody>
          <a:bodyPr/>
          <a:lstStyle>
            <a:lvl1pPr>
              <a:defRPr sz="100">
                <a:solidFill>
                  <a:schemeClr val="tx1"/>
                </a:solidFill>
              </a:defRPr>
            </a:lvl1pPr>
          </a:lstStyle>
          <a:p>
            <a:endParaRPr lang="da-DK" dirty="0"/>
          </a:p>
        </p:txBody>
      </p:sp>
      <p:sp>
        <p:nvSpPr>
          <p:cNvPr id="10" name="Slide Number Placeholder 4">
            <a:extLst>
              <a:ext uri="{FF2B5EF4-FFF2-40B4-BE49-F238E27FC236}">
                <a16:creationId xmlns:a16="http://schemas.microsoft.com/office/drawing/2014/main" xmlns="" id="{D5A99371-84CF-4C06-9F19-16E976C4731C}"/>
              </a:ext>
            </a:extLst>
          </p:cNvPr>
          <p:cNvSpPr>
            <a:spLocks noGrp="1"/>
          </p:cNvSpPr>
          <p:nvPr>
            <p:ph type="sldNum" sz="quarter" idx="12"/>
          </p:nvPr>
        </p:nvSpPr>
        <p:spPr>
          <a:xfrm flipV="1">
            <a:off x="0" y="6912000"/>
            <a:ext cx="0" cy="0"/>
          </a:xfrm>
        </p:spPr>
        <p:txBody>
          <a:bodyPr/>
          <a:lstStyle>
            <a:lvl1pPr>
              <a:defRPr sz="100">
                <a:solidFill>
                  <a:schemeClr val="tx1"/>
                </a:solidFill>
              </a:defRPr>
            </a:lvl1pPr>
          </a:lstStyle>
          <a:p>
            <a:fld id="{24C8C45C-947F-4981-8B3F-4F32E973C901}" type="slidenum">
              <a:rPr lang="da-DK" smtClean="0"/>
              <a:pPr/>
              <a:t>‹nr.›</a:t>
            </a:fld>
            <a:endParaRPr lang="da-DK" dirty="0"/>
          </a:p>
        </p:txBody>
      </p:sp>
      <p:sp>
        <p:nvSpPr>
          <p:cNvPr id="7" name="Text Placeholder 6">
            <a:extLst>
              <a:ext uri="{FF2B5EF4-FFF2-40B4-BE49-F238E27FC236}">
                <a16:creationId xmlns:a16="http://schemas.microsoft.com/office/drawing/2014/main" xmlns="" id="{ED05DA44-3785-4EAE-993C-B00766311652}"/>
              </a:ext>
            </a:extLst>
          </p:cNvPr>
          <p:cNvSpPr>
            <a:spLocks noGrp="1"/>
          </p:cNvSpPr>
          <p:nvPr>
            <p:ph type="body" sz="quarter" idx="22" hasCustomPrompt="1"/>
          </p:nvPr>
        </p:nvSpPr>
        <p:spPr>
          <a:xfrm>
            <a:off x="545134" y="5597414"/>
            <a:ext cx="216000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a:t>Indsæt gadeadresse</a:t>
            </a:r>
            <a:endParaRPr lang="da-DK" dirty="0"/>
          </a:p>
        </p:txBody>
      </p:sp>
      <p:sp>
        <p:nvSpPr>
          <p:cNvPr id="29" name="Text Placeholder 6">
            <a:extLst>
              <a:ext uri="{FF2B5EF4-FFF2-40B4-BE49-F238E27FC236}">
                <a16:creationId xmlns:a16="http://schemas.microsoft.com/office/drawing/2014/main" xmlns="" id="{848B43CC-FFFF-4D16-835D-995828943F54}"/>
              </a:ext>
            </a:extLst>
          </p:cNvPr>
          <p:cNvSpPr>
            <a:spLocks noGrp="1"/>
          </p:cNvSpPr>
          <p:nvPr>
            <p:ph type="body" sz="quarter" idx="23" hasCustomPrompt="1"/>
          </p:nvPr>
        </p:nvSpPr>
        <p:spPr>
          <a:xfrm>
            <a:off x="545132" y="5709741"/>
            <a:ext cx="2160002"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a:t>Indsæt postnummer og by</a:t>
            </a:r>
            <a:endParaRPr lang="da-DK" dirty="0"/>
          </a:p>
        </p:txBody>
      </p:sp>
      <p:sp>
        <p:nvSpPr>
          <p:cNvPr id="36" name="Text Placeholder 6">
            <a:extLst>
              <a:ext uri="{FF2B5EF4-FFF2-40B4-BE49-F238E27FC236}">
                <a16:creationId xmlns:a16="http://schemas.microsoft.com/office/drawing/2014/main" xmlns="" id="{957E17C1-CBD1-4B7D-9277-487BDE9D07CB}"/>
              </a:ext>
            </a:extLst>
          </p:cNvPr>
          <p:cNvSpPr>
            <a:spLocks noGrp="1"/>
          </p:cNvSpPr>
          <p:nvPr>
            <p:ph type="body" sz="quarter" idx="24" hasCustomPrompt="1"/>
          </p:nvPr>
        </p:nvSpPr>
        <p:spPr>
          <a:xfrm>
            <a:off x="545132" y="6024425"/>
            <a:ext cx="2160002" cy="108000"/>
          </a:xfrm>
        </p:spPr>
        <p:txBody>
          <a:bodyPr anchor="ctr" anchorCtr="0"/>
          <a:lstStyle>
            <a:lvl1pPr marL="0" indent="0">
              <a:lnSpc>
                <a:spcPct val="100000"/>
              </a:lnSpc>
              <a:spcBef>
                <a:spcPts val="0"/>
              </a:spcBef>
              <a:buNone/>
              <a:tabLst>
                <a:tab pos="406800"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xmlns="" id="{8FAAB978-64C4-4477-A498-87459FD8C813}"/>
              </a:ext>
            </a:extLst>
          </p:cNvPr>
          <p:cNvSpPr>
            <a:spLocks noGrp="1"/>
          </p:cNvSpPr>
          <p:nvPr>
            <p:ph type="body" sz="quarter" idx="25" hasCustomPrompt="1"/>
          </p:nvPr>
        </p:nvSpPr>
        <p:spPr>
          <a:xfrm>
            <a:off x="545131" y="6135614"/>
            <a:ext cx="2160003" cy="108000"/>
          </a:xfrm>
        </p:spPr>
        <p:txBody>
          <a:bodyPr anchor="ctr" anchorCtr="0"/>
          <a:lstStyle>
            <a:lvl1pPr marL="0" indent="0">
              <a:lnSpc>
                <a:spcPct val="100000"/>
              </a:lnSpc>
              <a:spcBef>
                <a:spcPts val="0"/>
              </a:spcBef>
              <a:buNone/>
              <a:tabLst>
                <a:tab pos="406800"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a:t>Indsæt e-mail adresse</a:t>
            </a:r>
            <a:endParaRPr lang="da-DK" dirty="0"/>
          </a:p>
        </p:txBody>
      </p:sp>
      <p:sp>
        <p:nvSpPr>
          <p:cNvPr id="38" name="Text Placeholder 6">
            <a:extLst>
              <a:ext uri="{FF2B5EF4-FFF2-40B4-BE49-F238E27FC236}">
                <a16:creationId xmlns:a16="http://schemas.microsoft.com/office/drawing/2014/main" xmlns="" id="{30A01ABF-3C23-4F0B-9B11-DAB8B0703860}"/>
              </a:ext>
            </a:extLst>
          </p:cNvPr>
          <p:cNvSpPr>
            <a:spLocks noGrp="1"/>
          </p:cNvSpPr>
          <p:nvPr>
            <p:ph type="body" sz="quarter" idx="26" hasCustomPrompt="1"/>
          </p:nvPr>
        </p:nvSpPr>
        <p:spPr>
          <a:xfrm>
            <a:off x="545131" y="6243275"/>
            <a:ext cx="216000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a:t>Indæt www-adresse</a:t>
            </a:r>
            <a:endParaRPr lang="da-DK" dirty="0"/>
          </a:p>
        </p:txBody>
      </p:sp>
      <p:sp>
        <p:nvSpPr>
          <p:cNvPr id="18" name="Picture Placeholder 12">
            <a:extLst>
              <a:ext uri="{FF2B5EF4-FFF2-40B4-BE49-F238E27FC236}">
                <a16:creationId xmlns:a16="http://schemas.microsoft.com/office/drawing/2014/main" xmlns="" id="{7CDA9630-177A-4130-8265-8906AB1508B4}"/>
              </a:ext>
            </a:extLst>
          </p:cNvPr>
          <p:cNvSpPr>
            <a:spLocks noGrp="1"/>
          </p:cNvSpPr>
          <p:nvPr>
            <p:ph type="pic" sz="quarter" idx="27" hasCustomPrompt="1"/>
          </p:nvPr>
        </p:nvSpPr>
        <p:spPr>
          <a:xfrm>
            <a:off x="496800" y="5205600"/>
            <a:ext cx="1807200" cy="392400"/>
          </a:xfrm>
        </p:spPr>
        <p:txBody>
          <a:bodyPr anchor="b" anchorCtr="0"/>
          <a:lstStyle>
            <a:lvl1pPr marL="0" indent="0">
              <a:buNone/>
              <a:defRPr sz="900"/>
            </a:lvl1pPr>
          </a:lstStyle>
          <a:p>
            <a:r>
              <a:rPr lang="da-DK" noProof="0" dirty="0"/>
              <a:t>Indsæt logo: Klik på ikonet eller pladsholderen, find logo, klik indsæt</a:t>
            </a:r>
          </a:p>
        </p:txBody>
      </p:sp>
    </p:spTree>
    <p:extLst>
      <p:ext uri="{BB962C8B-B14F-4D97-AF65-F5344CB8AC3E}">
        <p14:creationId xmlns:p14="http://schemas.microsoft.com/office/powerpoint/2010/main" val="15884343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grpSp>
        <p:nvGrpSpPr>
          <p:cNvPr id="4" name="Gruppe 3"/>
          <p:cNvGrpSpPr/>
          <p:nvPr userDrawn="1"/>
        </p:nvGrpSpPr>
        <p:grpSpPr>
          <a:xfrm>
            <a:off x="2033902" y="1632077"/>
            <a:ext cx="1702952" cy="752595"/>
            <a:chOff x="2033902" y="1483643"/>
            <a:chExt cx="1702952" cy="752595"/>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3902" y="1483643"/>
              <a:ext cx="1702952" cy="75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3902" y="1483643"/>
              <a:ext cx="392170" cy="163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3" name="4 Nulstil"/>
          <p:cNvPicPr>
            <a:picLocks noChangeAspect="1"/>
          </p:cNvPicPr>
          <p:nvPr userDrawn="1"/>
        </p:nvPicPr>
        <p:blipFill>
          <a:blip r:embed="rId4"/>
          <a:stretch>
            <a:fillRect/>
          </a:stretch>
        </p:blipFill>
        <p:spPr>
          <a:xfrm>
            <a:off x="8261353" y="1787582"/>
            <a:ext cx="597915" cy="216114"/>
          </a:xfrm>
          <a:prstGeom prst="rect">
            <a:avLst/>
          </a:prstGeom>
        </p:spPr>
      </p:pic>
      <p:sp>
        <p:nvSpPr>
          <p:cNvPr id="31" name="Text Box 2"/>
          <p:cNvSpPr txBox="1">
            <a:spLocks noChangeArrowheads="1"/>
          </p:cNvSpPr>
          <p:nvPr userDrawn="1"/>
        </p:nvSpPr>
        <p:spPr bwMode="auto">
          <a:xfrm>
            <a:off x="763414" y="4332893"/>
            <a:ext cx="1975650"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 tekst typografier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TAB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 at gå frem i tekst-niveauer. Klik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ENTER</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derefter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TAB</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for at skifte fra et niveau til et næste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 at gå tilbage i tekst-niveauer,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SHIFT+TAB</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Ønsker du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tekst uden bullet</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slet bullet. Sæt den på igen ved at klikke på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bullet</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-knappen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Alternativt kan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Forøg</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Formindsk</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listeniveau bruges</a:t>
            </a:r>
          </a:p>
        </p:txBody>
      </p:sp>
      <p:sp>
        <p:nvSpPr>
          <p:cNvPr id="34" name="Text Box 4"/>
          <p:cNvSpPr txBox="1">
            <a:spLocks noChangeArrowheads="1"/>
          </p:cNvSpPr>
          <p:nvPr userDrawn="1"/>
        </p:nvSpPr>
        <p:spPr bwMode="auto">
          <a:xfrm>
            <a:off x="6900038" y="1634493"/>
            <a:ext cx="1753600" cy="44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 typeface="+mj-lt"/>
              <a:buNone/>
              <a:tabLst/>
              <a:defRPr/>
            </a:pPr>
            <a:r>
              <a:rPr kumimoji="0" lang="da-DK" sz="1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Nulstil slide</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Hjem</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Nulstil</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for at nulstille</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placering, størrelse og formatering af pladsholdere til layoutets oprindelige design</a:t>
            </a:r>
            <a:endPar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 at justere sidenummerering, </a:t>
            </a:r>
            <a:b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Gør dette som det sidste i din præsentation, så det slår igennem på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alle slides</a:t>
            </a:r>
            <a:endParaRPr kumimoji="0" 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Sidehoved og Sidefod</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(indtast evt. tekst i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eller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hvis det kun skal være på et enkelt slide</a:t>
            </a:r>
          </a:p>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Hjælpelinjer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 at se hjælpelinjer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sæt hak ved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Hjælpelinjer</a:t>
            </a:r>
            <a:endPar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Tips: Alt + F9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 hurtig visning af hjælpelinjer</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 Box 3"/>
          <p:cNvSpPr txBox="1">
            <a:spLocks noChangeArrowheads="1"/>
          </p:cNvSpPr>
          <p:nvPr userDrawn="1"/>
        </p:nvSpPr>
        <p:spPr bwMode="auto">
          <a:xfrm>
            <a:off x="3982023" y="3846910"/>
            <a:ext cx="2160798"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slides med billedpladsholder,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ikonet og vælg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a:t>
            </a:r>
          </a:p>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 billede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for at ændre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billedets fokus/størrelse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Ønsker du at skalere billedet, så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hold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SHIFT</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-knappen nede, mens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du trækker i billedets hjørner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Tips: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Hvis du sletter billedet og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indsætter et nyt, kan billedet lægge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sig foran tekst og grafik. Hvis dette sker, højreklik på billedet og vælg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Placer bagest</a:t>
            </a:r>
            <a:endParaRPr kumimoji="0" 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2" name="2 Ny slide"/>
          <p:cNvPicPr>
            <a:picLocks noChangeAspect="1"/>
          </p:cNvPicPr>
          <p:nvPr userDrawn="1"/>
        </p:nvPicPr>
        <p:blipFill rotWithShape="1">
          <a:blip r:embed="rId5"/>
          <a:srcRect l="2931" r="60888"/>
          <a:stretch/>
        </p:blipFill>
        <p:spPr>
          <a:xfrm>
            <a:off x="5895241" y="1840538"/>
            <a:ext cx="323170" cy="575288"/>
          </a:xfrm>
          <a:prstGeom prst="rect">
            <a:avLst/>
          </a:prstGeom>
        </p:spPr>
      </p:pic>
      <p:sp>
        <p:nvSpPr>
          <p:cNvPr id="9" name="Fast overskrift"/>
          <p:cNvSpPr txBox="1"/>
          <p:nvPr userDrawn="1"/>
        </p:nvSpPr>
        <p:spPr>
          <a:xfrm>
            <a:off x="755649" y="537447"/>
            <a:ext cx="7981155" cy="650171"/>
          </a:xfrm>
          <a:prstGeom prst="rect">
            <a:avLst/>
          </a:prstGeom>
          <a:noFill/>
        </p:spPr>
        <p:txBody>
          <a:bodyPr wrap="square" lIns="0" tIns="0" rIns="0" bIns="0" rtlCol="0" anchor="b" anchorCtr="0">
            <a:noAutofit/>
          </a:bodyPr>
          <a:lstStyle/>
          <a:p>
            <a:r>
              <a:rPr lang="da-DK" sz="2800" b="0" noProof="1">
                <a:solidFill>
                  <a:schemeClr val="tx1"/>
                </a:solidFill>
                <a:latin typeface="Arial" panose="020B0604020202020204" pitchFamily="34" charset="0"/>
                <a:cs typeface="Arial" panose="020B0604020202020204" pitchFamily="34" charset="0"/>
              </a:rPr>
              <a:t>Brugerguide (Office 2010) - Slet før anvendelse</a:t>
            </a:r>
          </a:p>
        </p:txBody>
      </p:sp>
      <p:pic>
        <p:nvPicPr>
          <p:cNvPr id="19" name="3 Layout"/>
          <p:cNvPicPr>
            <a:picLocks noChangeAspect="1"/>
          </p:cNvPicPr>
          <p:nvPr userDrawn="1"/>
        </p:nvPicPr>
        <p:blipFill rotWithShape="1">
          <a:blip r:embed="rId5"/>
          <a:srcRect l="36944" r="2272" b="69429"/>
          <a:stretch/>
        </p:blipFill>
        <p:spPr>
          <a:xfrm>
            <a:off x="5953680" y="2597904"/>
            <a:ext cx="593368" cy="192211"/>
          </a:xfrm>
          <a:prstGeom prst="rect">
            <a:avLst/>
          </a:prstGeom>
        </p:spPr>
      </p:pic>
      <p:pic>
        <p:nvPicPr>
          <p:cNvPr id="26" name="5 Insert picture"/>
          <p:cNvPicPr>
            <a:picLocks noChangeAspect="1"/>
          </p:cNvPicPr>
          <p:nvPr userDrawn="1"/>
        </p:nvPicPr>
        <p:blipFill>
          <a:blip r:embed="rId6"/>
          <a:stretch>
            <a:fillRect/>
          </a:stretch>
        </p:blipFill>
        <p:spPr>
          <a:xfrm>
            <a:off x="5932332" y="4040005"/>
            <a:ext cx="262151" cy="256054"/>
          </a:xfrm>
          <a:prstGeom prst="rect">
            <a:avLst/>
          </a:prstGeom>
        </p:spPr>
      </p:pic>
      <p:pic>
        <p:nvPicPr>
          <p:cNvPr id="27" name="6 Crop"/>
          <p:cNvPicPr>
            <a:picLocks noChangeAspect="1"/>
          </p:cNvPicPr>
          <p:nvPr userDrawn="1"/>
        </p:nvPicPr>
        <p:blipFill>
          <a:blip r:embed="rId7"/>
          <a:stretch>
            <a:fillRect/>
          </a:stretch>
        </p:blipFill>
        <p:spPr>
          <a:xfrm>
            <a:off x="5912964" y="4670006"/>
            <a:ext cx="337400" cy="321707"/>
          </a:xfrm>
          <a:prstGeom prst="rect">
            <a:avLst/>
          </a:prstGeom>
        </p:spPr>
      </p:pic>
      <p:pic>
        <p:nvPicPr>
          <p:cNvPr id="30" name="7 Scale picture"/>
          <p:cNvPicPr>
            <a:picLocks noChangeAspect="1"/>
          </p:cNvPicPr>
          <p:nvPr userDrawn="1"/>
        </p:nvPicPr>
        <p:blipFill>
          <a:blip r:embed="rId8"/>
          <a:stretch>
            <a:fillRect/>
          </a:stretch>
        </p:blipFill>
        <p:spPr>
          <a:xfrm>
            <a:off x="5890669" y="5022711"/>
            <a:ext cx="359695" cy="335309"/>
          </a:xfrm>
          <a:prstGeom prst="rect">
            <a:avLst/>
          </a:prstGeom>
        </p:spPr>
      </p:pic>
      <p:pic>
        <p:nvPicPr>
          <p:cNvPr id="18" name="1 Increase decrease"/>
          <p:cNvPicPr>
            <a:picLocks noChangeAspect="1"/>
          </p:cNvPicPr>
          <p:nvPr userDrawn="1"/>
        </p:nvPicPr>
        <p:blipFill>
          <a:blip r:embed="rId9"/>
          <a:stretch>
            <a:fillRect/>
          </a:stretch>
        </p:blipFill>
        <p:spPr>
          <a:xfrm>
            <a:off x="2630882" y="5709762"/>
            <a:ext cx="549328" cy="285228"/>
          </a:xfrm>
          <a:prstGeom prst="rect">
            <a:avLst/>
          </a:prstGeom>
        </p:spPr>
      </p:pic>
      <p:pic>
        <p:nvPicPr>
          <p:cNvPr id="2" name="Billede 1">
            <a:extLst>
              <a:ext uri="{FF2B5EF4-FFF2-40B4-BE49-F238E27FC236}">
                <a16:creationId xmlns:a16="http://schemas.microsoft.com/office/drawing/2014/main" xmlns="" id="{17A05245-804A-4B20-8BB9-31D66D06C1F2}"/>
              </a:ext>
            </a:extLst>
          </p:cNvPr>
          <p:cNvPicPr>
            <a:picLocks noChangeAspect="1"/>
          </p:cNvPicPr>
          <p:nvPr userDrawn="1"/>
        </p:nvPicPr>
        <p:blipFill>
          <a:blip r:embed="rId10"/>
          <a:stretch>
            <a:fillRect/>
          </a:stretch>
        </p:blipFill>
        <p:spPr>
          <a:xfrm>
            <a:off x="2675497" y="5475464"/>
            <a:ext cx="323170" cy="234298"/>
          </a:xfrm>
          <a:prstGeom prst="rect">
            <a:avLst/>
          </a:prstGeom>
        </p:spPr>
      </p:pic>
      <p:sp>
        <p:nvSpPr>
          <p:cNvPr id="17" name="Date Placeholder 2">
            <a:extLst>
              <a:ext uri="{FF2B5EF4-FFF2-40B4-BE49-F238E27FC236}">
                <a16:creationId xmlns:a16="http://schemas.microsoft.com/office/drawing/2014/main" xmlns="" id="{8563B61B-DE53-472A-89F5-3F477A0CD92E}"/>
              </a:ext>
            </a:extLst>
          </p:cNvPr>
          <p:cNvSpPr>
            <a:spLocks noGrp="1"/>
          </p:cNvSpPr>
          <p:nvPr>
            <p:ph type="dt" sz="half" idx="10"/>
          </p:nvPr>
        </p:nvSpPr>
        <p:spPr>
          <a:xfrm>
            <a:off x="0" y="6912000"/>
            <a:ext cx="0" cy="0"/>
          </a:xfrm>
        </p:spPr>
        <p:txBody>
          <a:bodyPr/>
          <a:lstStyle>
            <a:lvl1pPr>
              <a:defRPr sz="100">
                <a:noFill/>
              </a:defRPr>
            </a:lvl1pPr>
          </a:lstStyle>
          <a:p>
            <a:fld id="{9292991A-28B5-4920-BBFE-B7C226159A6E}" type="datetime2">
              <a:rPr lang="da-DK" smtClean="0"/>
              <a:pPr/>
              <a:t>9. juli 2020</a:t>
            </a:fld>
            <a:endParaRPr lang="da-DK" dirty="0"/>
          </a:p>
        </p:txBody>
      </p:sp>
      <p:sp>
        <p:nvSpPr>
          <p:cNvPr id="20" name="Footer Placeholder 3">
            <a:extLst>
              <a:ext uri="{FF2B5EF4-FFF2-40B4-BE49-F238E27FC236}">
                <a16:creationId xmlns:a16="http://schemas.microsoft.com/office/drawing/2014/main" xmlns=""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21" name="Slide Number Placeholder 4">
            <a:extLst>
              <a:ext uri="{FF2B5EF4-FFF2-40B4-BE49-F238E27FC236}">
                <a16:creationId xmlns:a16="http://schemas.microsoft.com/office/drawing/2014/main" xmlns="" id="{D489D928-3540-4ADF-AE19-0BCE0A0DB3B2}"/>
              </a:ext>
            </a:extLst>
          </p:cNvPr>
          <p:cNvSpPr>
            <a:spLocks noGrp="1"/>
          </p:cNvSpPr>
          <p:nvPr>
            <p:ph type="sldNum" sz="quarter" idx="12"/>
          </p:nvPr>
        </p:nvSpPr>
        <p:spPr>
          <a:xfrm flipV="1">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22" name="Text Box 3"/>
          <p:cNvSpPr txBox="1">
            <a:spLocks noChangeArrowheads="1"/>
          </p:cNvSpPr>
          <p:nvPr userDrawn="1"/>
        </p:nvSpPr>
        <p:spPr bwMode="auto">
          <a:xfrm>
            <a:off x="752474" y="1635573"/>
            <a:ext cx="2153071"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farveskema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Farver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mellem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Farvetema 1 – FMV (default)</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Farvetema 2 – FSV</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Farvetema 3 – Afdæmpede farver</a:t>
            </a:r>
            <a:endPar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Skift logo på hvert slide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logoet og vælg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Skift billede.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det rigtige logo. Vælg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Kopier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(Ctrl+C) det nye indsatte logo, klik på det gamle logo på et slide af gangen og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(Ctrl+V)</a:t>
            </a:r>
            <a:endPar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 Box 2"/>
          <p:cNvSpPr txBox="1">
            <a:spLocks noChangeArrowheads="1"/>
          </p:cNvSpPr>
          <p:nvPr userDrawn="1"/>
        </p:nvSpPr>
        <p:spPr bwMode="auto">
          <a:xfrm>
            <a:off x="3982023" y="1634493"/>
            <a:ext cx="197565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da-DK" sz="1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nyt slide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Hjem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menupunktet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Nyt Slide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 at indsætte et nyt slide</a:t>
            </a:r>
            <a:endPar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Ændre slide layouts</a:t>
            </a: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pilen ved siden af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Layout</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for at få vist en dropdown menu af mulige slides layout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Layout</a:t>
            </a: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for at ændre dit </a:t>
            </a:r>
            <a:b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nuværende layout til et alternativt</a:t>
            </a:r>
          </a:p>
        </p:txBody>
      </p:sp>
    </p:spTree>
    <p:extLst>
      <p:ext uri="{BB962C8B-B14F-4D97-AF65-F5344CB8AC3E}">
        <p14:creationId xmlns:p14="http://schemas.microsoft.com/office/powerpoint/2010/main" val="17517295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ed mærke">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xmlns="" id="{CF16D15C-13B3-4944-9207-EAE3F2F6FBA2}"/>
              </a:ext>
            </a:extLst>
          </p:cNvPr>
          <p:cNvSpPr/>
          <p:nvPr userDrawn="1"/>
        </p:nvSpPr>
        <p:spPr>
          <a:xfrm>
            <a:off x="0" y="0"/>
            <a:ext cx="9144900" cy="6861600"/>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5" name="Picture Placeholder 4">
            <a:extLst>
              <a:ext uri="{FF2B5EF4-FFF2-40B4-BE49-F238E27FC236}">
                <a16:creationId xmlns:a16="http://schemas.microsoft.com/office/drawing/2014/main" xmlns="" id="{B8126187-203A-4C82-B9B4-54CC3E240690}"/>
              </a:ext>
            </a:extLst>
          </p:cNvPr>
          <p:cNvSpPr>
            <a:spLocks noGrp="1"/>
          </p:cNvSpPr>
          <p:nvPr>
            <p:ph type="pic" sz="quarter" idx="13" hasCustomPrompt="1"/>
          </p:nvPr>
        </p:nvSpPr>
        <p:spPr>
          <a:xfrm>
            <a:off x="1638975" y="495300"/>
            <a:ext cx="5857200" cy="5857200"/>
          </a:xfrm>
        </p:spPr>
        <p:txBody>
          <a:bodyPr tIns="216000"/>
          <a:lstStyle>
            <a:lvl1pPr marL="0" indent="0" algn="ctr">
              <a:buNone/>
              <a:defRPr/>
            </a:lvl1pPr>
          </a:lstStyle>
          <a:p>
            <a:r>
              <a:rPr lang="da-DK" dirty="0"/>
              <a:t>Klik her og indsæt vandmærke</a:t>
            </a:r>
          </a:p>
        </p:txBody>
      </p:sp>
      <p:sp>
        <p:nvSpPr>
          <p:cNvPr id="2" name="Title 1"/>
          <p:cNvSpPr>
            <a:spLocks noGrp="1"/>
          </p:cNvSpPr>
          <p:nvPr>
            <p:ph type="ctrTitle" hasCustomPrompt="1"/>
          </p:nvPr>
        </p:nvSpPr>
        <p:spPr>
          <a:xfrm>
            <a:off x="651374" y="1871663"/>
            <a:ext cx="8133851"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691585" y="3896284"/>
            <a:ext cx="4876296"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23" name="Bottom box">
            <a:extLst>
              <a:ext uri="{FF2B5EF4-FFF2-40B4-BE49-F238E27FC236}">
                <a16:creationId xmlns:a16="http://schemas.microsoft.com/office/drawing/2014/main" xmlns="" id="{89821071-2E34-4B87-885E-590BD2636BCD}"/>
              </a:ext>
            </a:extLst>
          </p:cNvPr>
          <p:cNvSpPr>
            <a:spLocks noGrp="1"/>
          </p:cNvSpPr>
          <p:nvPr>
            <p:ph type="body" sz="quarter" idx="15" hasCustomPrompt="1"/>
          </p:nvPr>
        </p:nvSpPr>
        <p:spPr>
          <a:xfrm>
            <a:off x="691200" y="5922000"/>
            <a:ext cx="7776000" cy="75600"/>
          </a:xfrm>
          <a:solidFill>
            <a:srgbClr val="002855"/>
          </a:solidFill>
        </p:spPr>
        <p:txBody>
          <a:bodyPr/>
          <a:lstStyle>
            <a:lvl1pPr marL="0" indent="0">
              <a:buFont typeface="Arial" panose="020B0604020202020204" pitchFamily="34" charset="0"/>
              <a:buNone/>
              <a:defRPr sz="100">
                <a:noFill/>
              </a:defRPr>
            </a:lvl1pPr>
            <a:lvl2pPr marL="459450" indent="-171450">
              <a:buFont typeface="Arial" panose="020B0604020202020204" pitchFamily="34" charset="0"/>
              <a:buChar char="•"/>
              <a:defRPr sz="100"/>
            </a:lvl2pPr>
            <a:lvl3pPr marL="747450" indent="-171450">
              <a:buFont typeface="Arial" panose="020B0604020202020204" pitchFamily="34" charset="0"/>
              <a:buChar char="•"/>
              <a:defRPr sz="100"/>
            </a:lvl3pPr>
            <a:lvl4pPr marL="747450" indent="-171450">
              <a:buFont typeface="Arial" panose="020B0604020202020204" pitchFamily="34" charset="0"/>
              <a:buChar char="•"/>
              <a:defRPr sz="100"/>
            </a:lvl4pPr>
            <a:lvl5pPr marL="747450" indent="-171450">
              <a:buFont typeface="Arial" panose="020B0604020202020204" pitchFamily="34" charset="0"/>
              <a:buChar char="•"/>
              <a:defRPr sz="100"/>
            </a:lvl5pPr>
          </a:lstStyle>
          <a:p>
            <a:pPr lvl="0"/>
            <a:r>
              <a:rPr lang="da-DK" dirty="0"/>
              <a:t>.</a:t>
            </a:r>
          </a:p>
        </p:txBody>
      </p:sp>
      <p:sp>
        <p:nvSpPr>
          <p:cNvPr id="24" name="Tjenestebrug">
            <a:extLst>
              <a:ext uri="{FF2B5EF4-FFF2-40B4-BE49-F238E27FC236}">
                <a16:creationId xmlns:a16="http://schemas.microsoft.com/office/drawing/2014/main" xmlns="" id="{C0C82AC3-0336-4737-8280-A45BAE1DA373}"/>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5" name="Afklassificeret">
            <a:extLst>
              <a:ext uri="{FF2B5EF4-FFF2-40B4-BE49-F238E27FC236}">
                <a16:creationId xmlns:a16="http://schemas.microsoft.com/office/drawing/2014/main" xmlns="" id="{43F8254F-D5FE-443B-9376-05A5AAD2DF7B}"/>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6" name="Brug">
            <a:extLst>
              <a:ext uri="{FF2B5EF4-FFF2-40B4-BE49-F238E27FC236}">
                <a16:creationId xmlns:a16="http://schemas.microsoft.com/office/drawing/2014/main" xmlns="" id="{C29E5E53-7ADB-40A3-818E-17C86F51B240}"/>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27" name="Tjenestebrug">
            <a:extLst>
              <a:ext uri="{FF2B5EF4-FFF2-40B4-BE49-F238E27FC236}">
                <a16:creationId xmlns:a16="http://schemas.microsoft.com/office/drawing/2014/main" xmlns="" id="{88CCF056-6E37-4E9C-AFF1-C5488E3A6A60}"/>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8" name="Afklassificeret">
            <a:extLst>
              <a:ext uri="{FF2B5EF4-FFF2-40B4-BE49-F238E27FC236}">
                <a16:creationId xmlns:a16="http://schemas.microsoft.com/office/drawing/2014/main" xmlns="" id="{307FC0C7-1D70-48F4-BA01-75A3C8F62F80}"/>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9" name="Brug">
            <a:extLst>
              <a:ext uri="{FF2B5EF4-FFF2-40B4-BE49-F238E27FC236}">
                <a16:creationId xmlns:a16="http://schemas.microsoft.com/office/drawing/2014/main" xmlns="" id="{6048F543-A57F-46ED-9AD2-FF7B84012008}"/>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0" name="Date Placeholder 2">
            <a:extLst>
              <a:ext uri="{FF2B5EF4-FFF2-40B4-BE49-F238E27FC236}">
                <a16:creationId xmlns:a16="http://schemas.microsoft.com/office/drawing/2014/main" xmlns=""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9292991A-28B5-4920-BBFE-B7C226159A6E}" type="datetime2">
              <a:rPr lang="da-DK" smtClean="0"/>
              <a:pPr/>
              <a:t>9. juli 2020</a:t>
            </a:fld>
            <a:endParaRPr lang="da-DK" dirty="0"/>
          </a:p>
        </p:txBody>
      </p:sp>
      <p:sp>
        <p:nvSpPr>
          <p:cNvPr id="11" name="Footer Placeholder 3">
            <a:extLst>
              <a:ext uri="{FF2B5EF4-FFF2-40B4-BE49-F238E27FC236}">
                <a16:creationId xmlns:a16="http://schemas.microsoft.com/office/drawing/2014/main" xmlns=""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xmlns="" id="{73D9D80D-E108-4E26-A9C4-A691F717C41D}"/>
              </a:ext>
            </a:extLst>
          </p:cNvPr>
          <p:cNvSpPr>
            <a:spLocks noGrp="1"/>
          </p:cNvSpPr>
          <p:nvPr>
            <p:ph type="sldNum" sz="quarter" idx="12"/>
          </p:nvPr>
        </p:nvSpPr>
        <p:spPr>
          <a:xfrm flipV="1">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9" name="Picture Placeholder 12">
            <a:extLst>
              <a:ext uri="{FF2B5EF4-FFF2-40B4-BE49-F238E27FC236}">
                <a16:creationId xmlns:a16="http://schemas.microsoft.com/office/drawing/2014/main" xmlns="" id="{96D5A5A4-4802-40F7-80BB-90AA8B9B50BC}"/>
              </a:ext>
            </a:extLst>
          </p:cNvPr>
          <p:cNvSpPr>
            <a:spLocks noGrp="1"/>
          </p:cNvSpPr>
          <p:nvPr>
            <p:ph type="pic" sz="quarter" idx="22" hasCustomPrompt="1"/>
          </p:nvPr>
        </p:nvSpPr>
        <p:spPr>
          <a:xfrm>
            <a:off x="651600" y="482400"/>
            <a:ext cx="2764800" cy="601200"/>
          </a:xfrm>
        </p:spPr>
        <p:txBody>
          <a:bodyPr/>
          <a:lstStyle>
            <a:lvl1pPr marL="0" indent="0">
              <a:buNone/>
              <a:defRPr sz="1000"/>
            </a:lvl1pPr>
          </a:lstStyle>
          <a:p>
            <a:r>
              <a:rPr lang="da-DK" noProof="0" dirty="0"/>
              <a:t>Indsæt logo: Klik på ikonet eller pladsholderen, find logo, klik indsæt</a:t>
            </a:r>
          </a:p>
        </p:txBody>
      </p:sp>
    </p:spTree>
    <p:extLst>
      <p:ext uri="{BB962C8B-B14F-4D97-AF65-F5344CB8AC3E}">
        <p14:creationId xmlns:p14="http://schemas.microsoft.com/office/powerpoint/2010/main" val="26562696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standard">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xmlns="" id="{7E2AB669-D28D-42F1-807C-A14090E25252}"/>
              </a:ext>
            </a:extLst>
          </p:cNvPr>
          <p:cNvSpPr/>
          <p:nvPr userDrawn="1"/>
        </p:nvSpPr>
        <p:spPr>
          <a:xfrm>
            <a:off x="0" y="0"/>
            <a:ext cx="9144900" cy="6861600"/>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2" name="Title 1"/>
          <p:cNvSpPr>
            <a:spLocks noGrp="1"/>
          </p:cNvSpPr>
          <p:nvPr>
            <p:ph type="ctrTitle" hasCustomPrompt="1"/>
          </p:nvPr>
        </p:nvSpPr>
        <p:spPr>
          <a:xfrm>
            <a:off x="651374" y="1871663"/>
            <a:ext cx="8133851"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691585" y="3896284"/>
            <a:ext cx="4876296"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23" name="Bottom box">
            <a:extLst>
              <a:ext uri="{FF2B5EF4-FFF2-40B4-BE49-F238E27FC236}">
                <a16:creationId xmlns:a16="http://schemas.microsoft.com/office/drawing/2014/main" xmlns="" id="{89821071-2E34-4B87-885E-590BD2636BCD}"/>
              </a:ext>
            </a:extLst>
          </p:cNvPr>
          <p:cNvSpPr>
            <a:spLocks noGrp="1"/>
          </p:cNvSpPr>
          <p:nvPr>
            <p:ph type="body" sz="quarter" idx="15" hasCustomPrompt="1"/>
          </p:nvPr>
        </p:nvSpPr>
        <p:spPr>
          <a:xfrm>
            <a:off x="691200" y="5922000"/>
            <a:ext cx="7776000" cy="75600"/>
          </a:xfrm>
          <a:solidFill>
            <a:srgbClr val="002855"/>
          </a:solidFill>
        </p:spPr>
        <p:txBody>
          <a:bodyPr/>
          <a:lstStyle>
            <a:lvl1pPr marL="0" indent="0">
              <a:buFont typeface="Arial" panose="020B0604020202020204" pitchFamily="34" charset="0"/>
              <a:buNone/>
              <a:defRPr sz="100">
                <a:noFill/>
              </a:defRPr>
            </a:lvl1pPr>
            <a:lvl2pPr marL="459450" indent="-171450">
              <a:buFont typeface="Arial" panose="020B0604020202020204" pitchFamily="34" charset="0"/>
              <a:buChar char="•"/>
              <a:defRPr sz="100"/>
            </a:lvl2pPr>
            <a:lvl3pPr marL="747450" indent="-171450">
              <a:buFont typeface="Arial" panose="020B0604020202020204" pitchFamily="34" charset="0"/>
              <a:buChar char="•"/>
              <a:defRPr sz="100"/>
            </a:lvl3pPr>
            <a:lvl4pPr marL="747450" indent="-171450">
              <a:buFont typeface="Arial" panose="020B0604020202020204" pitchFamily="34" charset="0"/>
              <a:buChar char="•"/>
              <a:defRPr sz="100"/>
            </a:lvl4pPr>
            <a:lvl5pPr marL="747450" indent="-171450">
              <a:buFont typeface="Arial" panose="020B0604020202020204" pitchFamily="34" charset="0"/>
              <a:buChar char="•"/>
              <a:defRPr sz="100"/>
            </a:lvl5pPr>
          </a:lstStyle>
          <a:p>
            <a:pPr lvl="0"/>
            <a:r>
              <a:rPr lang="da-DK" dirty="0"/>
              <a:t>.</a:t>
            </a:r>
          </a:p>
        </p:txBody>
      </p:sp>
      <p:sp>
        <p:nvSpPr>
          <p:cNvPr id="24" name="Tjenestebrug">
            <a:extLst>
              <a:ext uri="{FF2B5EF4-FFF2-40B4-BE49-F238E27FC236}">
                <a16:creationId xmlns:a16="http://schemas.microsoft.com/office/drawing/2014/main" xmlns="" id="{C0C82AC3-0336-4737-8280-A45BAE1DA373}"/>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5" name="Afklassificeret">
            <a:extLst>
              <a:ext uri="{FF2B5EF4-FFF2-40B4-BE49-F238E27FC236}">
                <a16:creationId xmlns:a16="http://schemas.microsoft.com/office/drawing/2014/main" xmlns="" id="{43F8254F-D5FE-443B-9376-05A5AAD2DF7B}"/>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6" name="Brug">
            <a:extLst>
              <a:ext uri="{FF2B5EF4-FFF2-40B4-BE49-F238E27FC236}">
                <a16:creationId xmlns:a16="http://schemas.microsoft.com/office/drawing/2014/main" xmlns="" id="{C29E5E53-7ADB-40A3-818E-17C86F51B240}"/>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27" name="Tjenestebrug">
            <a:extLst>
              <a:ext uri="{FF2B5EF4-FFF2-40B4-BE49-F238E27FC236}">
                <a16:creationId xmlns:a16="http://schemas.microsoft.com/office/drawing/2014/main" xmlns="" id="{88CCF056-6E37-4E9C-AFF1-C5488E3A6A60}"/>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8" name="Afklassificeret">
            <a:extLst>
              <a:ext uri="{FF2B5EF4-FFF2-40B4-BE49-F238E27FC236}">
                <a16:creationId xmlns:a16="http://schemas.microsoft.com/office/drawing/2014/main" xmlns="" id="{307FC0C7-1D70-48F4-BA01-75A3C8F62F80}"/>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9" name="Brug">
            <a:extLst>
              <a:ext uri="{FF2B5EF4-FFF2-40B4-BE49-F238E27FC236}">
                <a16:creationId xmlns:a16="http://schemas.microsoft.com/office/drawing/2014/main" xmlns="" id="{6048F543-A57F-46ED-9AD2-FF7B84012008}"/>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0" name="Date Placeholder 2">
            <a:extLst>
              <a:ext uri="{FF2B5EF4-FFF2-40B4-BE49-F238E27FC236}">
                <a16:creationId xmlns:a16="http://schemas.microsoft.com/office/drawing/2014/main" xmlns=""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9292991A-28B5-4920-BBFE-B7C226159A6E}" type="datetime2">
              <a:rPr lang="da-DK" smtClean="0"/>
              <a:pPr/>
              <a:t>9. juli 2020</a:t>
            </a:fld>
            <a:endParaRPr lang="da-DK" dirty="0"/>
          </a:p>
        </p:txBody>
      </p:sp>
      <p:sp>
        <p:nvSpPr>
          <p:cNvPr id="11" name="Footer Placeholder 3">
            <a:extLst>
              <a:ext uri="{FF2B5EF4-FFF2-40B4-BE49-F238E27FC236}">
                <a16:creationId xmlns:a16="http://schemas.microsoft.com/office/drawing/2014/main" xmlns=""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xmlns="" id="{73D9D80D-E108-4E26-A9C4-A691F717C41D}"/>
              </a:ext>
            </a:extLst>
          </p:cNvPr>
          <p:cNvSpPr>
            <a:spLocks noGrp="1"/>
          </p:cNvSpPr>
          <p:nvPr>
            <p:ph type="sldNum" sz="quarter" idx="12"/>
          </p:nvPr>
        </p:nvSpPr>
        <p:spPr>
          <a:xfrm flipV="1">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6" name="Picture Placeholder 12">
            <a:extLst>
              <a:ext uri="{FF2B5EF4-FFF2-40B4-BE49-F238E27FC236}">
                <a16:creationId xmlns:a16="http://schemas.microsoft.com/office/drawing/2014/main" xmlns="" id="{6A134930-EFF0-42FB-9BE3-4E7319E09269}"/>
              </a:ext>
            </a:extLst>
          </p:cNvPr>
          <p:cNvSpPr>
            <a:spLocks noGrp="1"/>
          </p:cNvSpPr>
          <p:nvPr>
            <p:ph type="pic" sz="quarter" idx="22" hasCustomPrompt="1"/>
          </p:nvPr>
        </p:nvSpPr>
        <p:spPr>
          <a:xfrm>
            <a:off x="651600" y="482400"/>
            <a:ext cx="2764800" cy="601200"/>
          </a:xfrm>
        </p:spPr>
        <p:txBody>
          <a:bodyPr/>
          <a:lstStyle>
            <a:lvl1pPr marL="0" indent="0">
              <a:buNone/>
              <a:defRPr sz="1000"/>
            </a:lvl1pPr>
          </a:lstStyle>
          <a:p>
            <a:r>
              <a:rPr lang="da-DK" noProof="0" dirty="0"/>
              <a:t>Indsæt logo: Klik på ikonet eller pladsholderen, find logo, klik indsæt</a:t>
            </a:r>
          </a:p>
        </p:txBody>
      </p:sp>
    </p:spTree>
    <p:extLst>
      <p:ext uri="{BB962C8B-B14F-4D97-AF65-F5344CB8AC3E}">
        <p14:creationId xmlns:p14="http://schemas.microsoft.com/office/powerpoint/2010/main" val="12312723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65AB2-4194-4BA1-BD8F-4416AE02898F}"/>
              </a:ext>
            </a:extLst>
          </p:cNvPr>
          <p:cNvSpPr>
            <a:spLocks noGrp="1"/>
          </p:cNvSpPr>
          <p:nvPr>
            <p:ph type="title" hasCustomPrompt="1"/>
          </p:nvPr>
        </p:nvSpPr>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xmlns="" id="{D81B1306-C7E7-4FE6-B602-CE04C23A8344}"/>
              </a:ext>
            </a:extLst>
          </p:cNvPr>
          <p:cNvSpPr>
            <a:spLocks noGrp="1"/>
          </p:cNvSpPr>
          <p:nvPr>
            <p:ph type="body" sz="quarter" idx="13" hasCustomPrompt="1"/>
          </p:nvPr>
        </p:nvSpPr>
        <p:spPr>
          <a:xfrm>
            <a:off x="755651" y="2330450"/>
            <a:ext cx="8029574" cy="367347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Tjenestebrug">
            <a:extLst>
              <a:ext uri="{FF2B5EF4-FFF2-40B4-BE49-F238E27FC236}">
                <a16:creationId xmlns:a16="http://schemas.microsoft.com/office/drawing/2014/main" xmlns="" id="{4FA4E295-C991-4C85-A430-8E77C6856DD0}"/>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9" name="Afklassificeret">
            <a:extLst>
              <a:ext uri="{FF2B5EF4-FFF2-40B4-BE49-F238E27FC236}">
                <a16:creationId xmlns:a16="http://schemas.microsoft.com/office/drawing/2014/main" xmlns="" id="{F6BF7C7E-D6F4-4FD7-9D13-A7183A63FBA0}"/>
              </a:ext>
            </a:extLst>
          </p:cNvPr>
          <p:cNvSpPr>
            <a:spLocks noGrp="1"/>
          </p:cNvSpPr>
          <p:nvPr>
            <p:ph type="body" sz="quarter" idx="17" hasCustomPrompt="1"/>
          </p:nvPr>
        </p:nvSpPr>
        <p:spPr>
          <a:xfrm>
            <a:off x="3129801" y="27569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0" name="Brug">
            <a:extLst>
              <a:ext uri="{FF2B5EF4-FFF2-40B4-BE49-F238E27FC236}">
                <a16:creationId xmlns:a16="http://schemas.microsoft.com/office/drawing/2014/main" xmlns="" id="{48088BE7-A6B0-4C44-BAE5-68CC9E06B952}"/>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1" name="Tjenestebrug">
            <a:extLst>
              <a:ext uri="{FF2B5EF4-FFF2-40B4-BE49-F238E27FC236}">
                <a16:creationId xmlns:a16="http://schemas.microsoft.com/office/drawing/2014/main" xmlns="" id="{B7991B50-C9A5-412D-AD92-FBB26509DE4A}"/>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2" name="Afklassificeret">
            <a:extLst>
              <a:ext uri="{FF2B5EF4-FFF2-40B4-BE49-F238E27FC236}">
                <a16:creationId xmlns:a16="http://schemas.microsoft.com/office/drawing/2014/main" xmlns="" id="{0B3ED1EF-436E-41C8-8BB9-3E9E4E0821D2}"/>
              </a:ext>
            </a:extLst>
          </p:cNvPr>
          <p:cNvSpPr>
            <a:spLocks noGrp="1"/>
          </p:cNvSpPr>
          <p:nvPr>
            <p:ph type="body" sz="quarter" idx="20" hasCustomPrompt="1"/>
          </p:nvPr>
        </p:nvSpPr>
        <p:spPr>
          <a:xfrm>
            <a:off x="3129800" y="6441919"/>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3" name="Brug">
            <a:extLst>
              <a:ext uri="{FF2B5EF4-FFF2-40B4-BE49-F238E27FC236}">
                <a16:creationId xmlns:a16="http://schemas.microsoft.com/office/drawing/2014/main" xmlns="" id="{1F7C78C5-98A2-46B6-82CA-0D30DD76A5EC}"/>
              </a:ext>
            </a:extLst>
          </p:cNvPr>
          <p:cNvSpPr>
            <a:spLocks noGrp="1"/>
          </p:cNvSpPr>
          <p:nvPr>
            <p:ph type="body" sz="quarter" idx="21" hasCustomPrompt="1"/>
          </p:nvPr>
        </p:nvSpPr>
        <p:spPr>
          <a:xfrm>
            <a:off x="3129799" y="6552771"/>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a16="http://schemas.microsoft.com/office/drawing/2014/main" xmlns="" id="{4AAB33EC-4EA5-4B1C-AF27-EC2B76F2D853}"/>
              </a:ext>
            </a:extLst>
          </p:cNvPr>
          <p:cNvSpPr>
            <a:spLocks noGrp="1"/>
          </p:cNvSpPr>
          <p:nvPr>
            <p:ph type="ftr" sz="quarter" idx="11"/>
          </p:nvPr>
        </p:nvSpPr>
        <p:spPr>
          <a:xfrm>
            <a:off x="6165669" y="6419492"/>
            <a:ext cx="2241483" cy="167552"/>
          </a:xfrm>
        </p:spPr>
        <p:txBody>
          <a:bodyPr/>
          <a:lstStyle/>
          <a:p>
            <a:endParaRPr lang="da-DK" dirty="0"/>
          </a:p>
        </p:txBody>
      </p:sp>
      <p:sp>
        <p:nvSpPr>
          <p:cNvPr id="3" name="Date Placeholder 2">
            <a:extLst>
              <a:ext uri="{FF2B5EF4-FFF2-40B4-BE49-F238E27FC236}">
                <a16:creationId xmlns:a16="http://schemas.microsoft.com/office/drawing/2014/main" xmlns="" id="{8DB55C38-6DD3-4472-B59C-C5E23E98D56E}"/>
              </a:ext>
            </a:extLst>
          </p:cNvPr>
          <p:cNvSpPr>
            <a:spLocks noGrp="1"/>
          </p:cNvSpPr>
          <p:nvPr>
            <p:ph type="dt" sz="half" idx="10"/>
          </p:nvPr>
        </p:nvSpPr>
        <p:spPr/>
        <p:txBody>
          <a:bodyPr/>
          <a:lstStyle/>
          <a:p>
            <a:fld id="{0F7E49E4-2702-4F1F-829B-6774A117D379}" type="datetime2">
              <a:rPr lang="da-DK" smtClean="0"/>
              <a:t>9. juli 2020</a:t>
            </a:fld>
            <a:endParaRPr lang="da-DK" dirty="0"/>
          </a:p>
        </p:txBody>
      </p:sp>
      <p:sp>
        <p:nvSpPr>
          <p:cNvPr id="5" name="Slide Number Placeholder 4">
            <a:extLst>
              <a:ext uri="{FF2B5EF4-FFF2-40B4-BE49-F238E27FC236}">
                <a16:creationId xmlns:a16="http://schemas.microsoft.com/office/drawing/2014/main" xmlns="" id="{F01B945D-1257-489D-A1DE-20820526F6E8}"/>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4" name="Picture Placeholder 12">
            <a:extLst>
              <a:ext uri="{FF2B5EF4-FFF2-40B4-BE49-F238E27FC236}">
                <a16:creationId xmlns:a16="http://schemas.microsoft.com/office/drawing/2014/main" xmlns="" id="{01B8492F-4FD2-4E18-830D-200F0103288E}"/>
              </a:ext>
            </a:extLst>
          </p:cNvPr>
          <p:cNvSpPr>
            <a:spLocks noGrp="1"/>
          </p:cNvSpPr>
          <p:nvPr>
            <p:ph type="pic" sz="quarter" idx="23" hasCustomPrompt="1"/>
          </p:nvPr>
        </p:nvSpPr>
        <p:spPr>
          <a:xfrm>
            <a:off x="360000" y="140400"/>
            <a:ext cx="1807200" cy="392400"/>
          </a:xfrm>
        </p:spPr>
        <p:txBody>
          <a:bodyPr/>
          <a:lstStyle>
            <a:lvl1pPr marL="0" indent="0">
              <a:buNone/>
              <a:defRPr sz="900"/>
            </a:lvl1pPr>
          </a:lstStyle>
          <a:p>
            <a:r>
              <a:rPr lang="da-DK" noProof="0" dirty="0"/>
              <a:t>Indsæt logo: Klik på ikonet eller pladsholderen, find logo, klik indsæt</a:t>
            </a:r>
          </a:p>
        </p:txBody>
      </p:sp>
    </p:spTree>
    <p:extLst>
      <p:ext uri="{BB962C8B-B14F-4D97-AF65-F5344CB8AC3E}">
        <p14:creationId xmlns:p14="http://schemas.microsoft.com/office/powerpoint/2010/main" val="11422039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xmlns="" id="{DFD13AEA-AC92-460F-AA1C-72BBDE0C595F}"/>
              </a:ext>
            </a:extLst>
          </p:cNvPr>
          <p:cNvSpPr/>
          <p:nvPr userDrawn="1"/>
        </p:nvSpPr>
        <p:spPr>
          <a:xfrm>
            <a:off x="0" y="1678674"/>
            <a:ext cx="9144900"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2" name="Title 1">
            <a:extLst>
              <a:ext uri="{FF2B5EF4-FFF2-40B4-BE49-F238E27FC236}">
                <a16:creationId xmlns:a16="http://schemas.microsoft.com/office/drawing/2014/main" xmlns="" id="{AC183A79-03C4-45B2-9705-CA90472E78CD}"/>
              </a:ext>
            </a:extLst>
          </p:cNvPr>
          <p:cNvSpPr>
            <a:spLocks noGrp="1"/>
          </p:cNvSpPr>
          <p:nvPr>
            <p:ph type="title" hasCustomPrompt="1"/>
          </p:nvPr>
        </p:nvSpPr>
        <p:spPr>
          <a:xfrm>
            <a:off x="755651" y="1150629"/>
            <a:ext cx="8029573" cy="528045"/>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xmlns="" id="{A3770099-9DEB-415E-9316-340F3A356AFF}"/>
              </a:ext>
            </a:extLst>
          </p:cNvPr>
          <p:cNvSpPr>
            <a:spLocks noGrp="1"/>
          </p:cNvSpPr>
          <p:nvPr>
            <p:ph type="body" sz="quarter" idx="13" hasCustomPrompt="1"/>
          </p:nvPr>
        </p:nvSpPr>
        <p:spPr>
          <a:xfrm>
            <a:off x="755651" y="1871663"/>
            <a:ext cx="568884" cy="218236"/>
          </a:xfrm>
        </p:spPr>
        <p:txBody>
          <a:bodyPr/>
          <a:lstStyle>
            <a:lvl1pPr marL="0" indent="0">
              <a:lnSpc>
                <a:spcPct val="100000"/>
              </a:lnSpc>
              <a:spcBef>
                <a:spcPts val="0"/>
              </a:spcBef>
              <a:buNone/>
              <a:defRPr sz="900" b="1" cap="all" baseline="0"/>
            </a:lvl1pPr>
            <a:lvl2pPr marL="288000" indent="0">
              <a:buNone/>
              <a:defRPr sz="900" b="1" cap="all" baseline="0"/>
            </a:lvl2pPr>
            <a:lvl3pPr marL="576000" indent="0">
              <a:buNone/>
              <a:defRPr sz="900" b="1" cap="all" baseline="0"/>
            </a:lvl3pPr>
            <a:lvl4pPr marL="576000" indent="0">
              <a:buNone/>
              <a:defRPr sz="900" b="1" cap="all" baseline="0"/>
            </a:lvl4pPr>
            <a:lvl5pPr marL="57600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xmlns="" id="{88E181FA-9D5B-4F74-9D20-48918B37104B}"/>
              </a:ext>
            </a:extLst>
          </p:cNvPr>
          <p:cNvSpPr>
            <a:spLocks noGrp="1"/>
          </p:cNvSpPr>
          <p:nvPr>
            <p:ph type="body" sz="quarter" idx="14" hasCustomPrompt="1"/>
          </p:nvPr>
        </p:nvSpPr>
        <p:spPr>
          <a:xfrm>
            <a:off x="1361013" y="1871664"/>
            <a:ext cx="4589844" cy="218236"/>
          </a:xfrm>
        </p:spPr>
        <p:txBody>
          <a:bodyPr/>
          <a:lstStyle>
            <a:lvl1pPr marL="90000" indent="-90000">
              <a:lnSpc>
                <a:spcPct val="100000"/>
              </a:lnSpc>
              <a:spcBef>
                <a:spcPts val="0"/>
              </a:spcBef>
              <a:buClr>
                <a:schemeClr val="accent2"/>
              </a:buClr>
              <a:buSzPct val="105000"/>
              <a:buFont typeface="Verdana" panose="020B0604030504040204" pitchFamily="34" charset="0"/>
              <a:buChar char="/"/>
              <a:defRPr sz="900"/>
            </a:lvl1pPr>
            <a:lvl2pPr marL="162000" indent="-90000">
              <a:lnSpc>
                <a:spcPct val="100000"/>
              </a:lnSpc>
              <a:spcBef>
                <a:spcPts val="0"/>
              </a:spcBef>
              <a:buClr>
                <a:schemeClr val="accent2"/>
              </a:buClr>
              <a:buSzPct val="105000"/>
              <a:buFont typeface="Verdana" panose="020B0604030504040204" pitchFamily="34" charset="0"/>
              <a:buChar char="/"/>
              <a:defRPr sz="900"/>
            </a:lvl2pPr>
            <a:lvl3pPr marL="162000" indent="-90000">
              <a:lnSpc>
                <a:spcPct val="100000"/>
              </a:lnSpc>
              <a:spcBef>
                <a:spcPts val="0"/>
              </a:spcBef>
              <a:buClr>
                <a:schemeClr val="accent2"/>
              </a:buClr>
              <a:buSzPct val="105000"/>
              <a:buFont typeface="Verdana" panose="020B0604030504040204" pitchFamily="34" charset="0"/>
              <a:buChar char="/"/>
              <a:defRPr sz="900"/>
            </a:lvl3pPr>
            <a:lvl4pPr marL="162000" indent="-90000">
              <a:lnSpc>
                <a:spcPct val="100000"/>
              </a:lnSpc>
              <a:spcBef>
                <a:spcPts val="0"/>
              </a:spcBef>
              <a:buClr>
                <a:schemeClr val="accent2"/>
              </a:buClr>
              <a:buSzPct val="105000"/>
              <a:buFont typeface="Verdana" panose="020B0604030504040204" pitchFamily="34" charset="0"/>
              <a:buChar char="/"/>
              <a:defRPr sz="900"/>
            </a:lvl4pPr>
            <a:lvl5pPr marL="162000" indent="-90000">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xmlns="" id="{15F7513E-5E93-4781-9BCB-D518A3271C33}"/>
              </a:ext>
            </a:extLst>
          </p:cNvPr>
          <p:cNvSpPr>
            <a:spLocks noGrp="1"/>
          </p:cNvSpPr>
          <p:nvPr>
            <p:ph sz="quarter" idx="15" hasCustomPrompt="1"/>
          </p:nvPr>
        </p:nvSpPr>
        <p:spPr>
          <a:xfrm>
            <a:off x="755651" y="2330449"/>
            <a:ext cx="5195206" cy="3504293"/>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Tjenestebrug">
            <a:extLst>
              <a:ext uri="{FF2B5EF4-FFF2-40B4-BE49-F238E27FC236}">
                <a16:creationId xmlns:a16="http://schemas.microsoft.com/office/drawing/2014/main" xmlns="" id="{5AEDA4AC-E820-4FF9-9D29-6D30F4ECA4D4}"/>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6" name="Afklassificeret">
            <a:extLst>
              <a:ext uri="{FF2B5EF4-FFF2-40B4-BE49-F238E27FC236}">
                <a16:creationId xmlns:a16="http://schemas.microsoft.com/office/drawing/2014/main" xmlns="" id="{C581D602-335D-4AD1-9321-84B3E8EACD65}"/>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7" name="Brug">
            <a:extLst>
              <a:ext uri="{FF2B5EF4-FFF2-40B4-BE49-F238E27FC236}">
                <a16:creationId xmlns:a16="http://schemas.microsoft.com/office/drawing/2014/main" xmlns="" id="{52314151-B3B4-43E7-99BB-8468DC766D17}"/>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8" name="Tjenestebrug">
            <a:extLst>
              <a:ext uri="{FF2B5EF4-FFF2-40B4-BE49-F238E27FC236}">
                <a16:creationId xmlns:a16="http://schemas.microsoft.com/office/drawing/2014/main" xmlns="" id="{4BC199A5-FE27-4EDC-820E-D6B1829FD7AB}"/>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9" name="Afklassificeret">
            <a:extLst>
              <a:ext uri="{FF2B5EF4-FFF2-40B4-BE49-F238E27FC236}">
                <a16:creationId xmlns:a16="http://schemas.microsoft.com/office/drawing/2014/main" xmlns="" id="{29A7BC64-533D-4AA5-8E75-B3674960D315}"/>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0" name="Brug">
            <a:extLst>
              <a:ext uri="{FF2B5EF4-FFF2-40B4-BE49-F238E27FC236}">
                <a16:creationId xmlns:a16="http://schemas.microsoft.com/office/drawing/2014/main" xmlns="" id="{95754423-8376-41BA-9D47-4C67B853B8D1}"/>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a16="http://schemas.microsoft.com/office/drawing/2014/main" xmlns="" id="{06616742-48B4-4C0F-BB50-5832BEFA5C71}"/>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a16="http://schemas.microsoft.com/office/drawing/2014/main" xmlns="" id="{E57C1D4D-39D4-4D36-AD2D-583A0AFFCCB9}"/>
              </a:ext>
            </a:extLst>
          </p:cNvPr>
          <p:cNvSpPr>
            <a:spLocks noGrp="1"/>
          </p:cNvSpPr>
          <p:nvPr>
            <p:ph type="dt" sz="half" idx="10"/>
          </p:nvPr>
        </p:nvSpPr>
        <p:spPr/>
        <p:txBody>
          <a:bodyPr/>
          <a:lstStyle/>
          <a:p>
            <a:fld id="{0F7E49E4-2702-4F1F-829B-6774A117D379}" type="datetime2">
              <a:rPr lang="da-DK" smtClean="0"/>
              <a:t>9. juli 2020</a:t>
            </a:fld>
            <a:endParaRPr lang="da-DK" dirty="0"/>
          </a:p>
        </p:txBody>
      </p:sp>
      <p:sp>
        <p:nvSpPr>
          <p:cNvPr id="5" name="Slide Number Placeholder 4">
            <a:extLst>
              <a:ext uri="{FF2B5EF4-FFF2-40B4-BE49-F238E27FC236}">
                <a16:creationId xmlns:a16="http://schemas.microsoft.com/office/drawing/2014/main" xmlns="" id="{AA2487C5-46EC-4A79-8D39-EF34AFB844E8}"/>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23" name="Picture Placeholder 12">
            <a:extLst>
              <a:ext uri="{FF2B5EF4-FFF2-40B4-BE49-F238E27FC236}">
                <a16:creationId xmlns:a16="http://schemas.microsoft.com/office/drawing/2014/main" xmlns="" id="{E78D5CDA-2970-4ABE-A996-C3289CFEB97C}"/>
              </a:ext>
            </a:extLst>
          </p:cNvPr>
          <p:cNvSpPr>
            <a:spLocks noGrp="1"/>
          </p:cNvSpPr>
          <p:nvPr>
            <p:ph type="pic" sz="quarter" idx="23" hasCustomPrompt="1"/>
          </p:nvPr>
        </p:nvSpPr>
        <p:spPr>
          <a:xfrm>
            <a:off x="360000" y="140400"/>
            <a:ext cx="1807200" cy="392400"/>
          </a:xfrm>
        </p:spPr>
        <p:txBody>
          <a:bodyPr/>
          <a:lstStyle>
            <a:lvl1pPr marL="0" indent="0">
              <a:buNone/>
              <a:defRPr sz="1000"/>
            </a:lvl1pPr>
          </a:lstStyle>
          <a:p>
            <a:r>
              <a:rPr lang="da-DK" noProof="0"/>
              <a:t>Indsæt logo: Klik på ikonet eller pladsholderen, find logo, klik indsæt</a:t>
            </a:r>
          </a:p>
        </p:txBody>
      </p:sp>
    </p:spTree>
    <p:extLst>
      <p:ext uri="{BB962C8B-B14F-4D97-AF65-F5344CB8AC3E}">
        <p14:creationId xmlns:p14="http://schemas.microsoft.com/office/powerpoint/2010/main" val="24425958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xmlns="" id="{DFD13AEA-AC92-460F-AA1C-72BBDE0C595F}"/>
              </a:ext>
            </a:extLst>
          </p:cNvPr>
          <p:cNvSpPr/>
          <p:nvPr userDrawn="1"/>
        </p:nvSpPr>
        <p:spPr>
          <a:xfrm>
            <a:off x="0" y="1678674"/>
            <a:ext cx="9144900"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2" name="Title 1">
            <a:extLst>
              <a:ext uri="{FF2B5EF4-FFF2-40B4-BE49-F238E27FC236}">
                <a16:creationId xmlns:a16="http://schemas.microsoft.com/office/drawing/2014/main" xmlns="" id="{AC183A79-03C4-45B2-9705-CA90472E78CD}"/>
              </a:ext>
            </a:extLst>
          </p:cNvPr>
          <p:cNvSpPr>
            <a:spLocks noGrp="1"/>
          </p:cNvSpPr>
          <p:nvPr>
            <p:ph type="title" hasCustomPrompt="1"/>
          </p:nvPr>
        </p:nvSpPr>
        <p:spPr>
          <a:xfrm>
            <a:off x="755651" y="1150629"/>
            <a:ext cx="8029573" cy="528045"/>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xmlns="" id="{15F7513E-5E93-4781-9BCB-D518A3271C33}"/>
              </a:ext>
            </a:extLst>
          </p:cNvPr>
          <p:cNvSpPr>
            <a:spLocks noGrp="1"/>
          </p:cNvSpPr>
          <p:nvPr>
            <p:ph sz="quarter" idx="15" hasCustomPrompt="1"/>
          </p:nvPr>
        </p:nvSpPr>
        <p:spPr>
          <a:xfrm>
            <a:off x="755650" y="1873770"/>
            <a:ext cx="8029573" cy="3960972"/>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xmlns="" id="{8521F739-A77E-4BF5-B1BC-AA8DA3B6A3DD}"/>
              </a:ext>
            </a:extLst>
          </p:cNvPr>
          <p:cNvSpPr>
            <a:spLocks noGrp="1"/>
          </p:cNvSpPr>
          <p:nvPr>
            <p:ph type="body" sz="quarter" idx="16" hasCustomPrompt="1"/>
          </p:nvPr>
        </p:nvSpPr>
        <p:spPr>
          <a:xfrm>
            <a:off x="755650" y="5459506"/>
            <a:ext cx="8029573" cy="375236"/>
          </a:xfrm>
        </p:spPr>
        <p:txBody>
          <a:bodyPr anchor="b" anchorCtr="0"/>
          <a:lstStyle>
            <a:lvl1pPr marL="108000" indent="-108000">
              <a:lnSpc>
                <a:spcPct val="114000"/>
              </a:lnSpc>
              <a:spcBef>
                <a:spcPts val="0"/>
              </a:spcBef>
              <a:buFont typeface="Verdana" panose="020B0604030504040204" pitchFamily="34" charset="0"/>
              <a:buChar char="*"/>
              <a:defRPr sz="900"/>
            </a:lvl1pPr>
            <a:lvl2pPr marL="108000" indent="-108000">
              <a:lnSpc>
                <a:spcPct val="114000"/>
              </a:lnSpc>
              <a:spcBef>
                <a:spcPts val="0"/>
              </a:spcBef>
              <a:buFont typeface="Verdana" panose="020B0604030504040204" pitchFamily="34" charset="0"/>
              <a:buChar char="*"/>
              <a:defRPr sz="900"/>
            </a:lvl2pPr>
            <a:lvl3pPr marL="108000" indent="-108000">
              <a:lnSpc>
                <a:spcPct val="114000"/>
              </a:lnSpc>
              <a:spcBef>
                <a:spcPts val="0"/>
              </a:spcBef>
              <a:buFont typeface="Verdana" panose="020B0604030504040204" pitchFamily="34" charset="0"/>
              <a:buChar char="*"/>
              <a:defRPr sz="900"/>
            </a:lvl3pPr>
            <a:lvl4pPr marL="108000" indent="-108000">
              <a:lnSpc>
                <a:spcPct val="114000"/>
              </a:lnSpc>
              <a:spcBef>
                <a:spcPts val="0"/>
              </a:spcBef>
              <a:buFont typeface="Verdana" panose="020B0604030504040204" pitchFamily="34" charset="0"/>
              <a:buChar char="*"/>
              <a:defRPr sz="900"/>
            </a:lvl4pPr>
            <a:lvl5pPr marL="108000" indent="-108000">
              <a:lnSpc>
                <a:spcPct val="114000"/>
              </a:lnSpc>
              <a:spcBef>
                <a:spcPts val="0"/>
              </a:spcBef>
              <a:buFont typeface="Verdana" panose="020B0604030504040204" pitchFamily="34" charset="0"/>
              <a:buChar char="*"/>
              <a:defRPr sz="900"/>
            </a:lvl5pPr>
          </a:lstStyle>
          <a:p>
            <a:pPr lvl="0"/>
            <a:r>
              <a:rPr lang="da-DK"/>
              <a:t>Klik for at tilføje notes tekst</a:t>
            </a:r>
          </a:p>
          <a:p>
            <a:pPr lvl="1"/>
            <a:r>
              <a:rPr lang="da-DK"/>
              <a:t>Second level</a:t>
            </a:r>
          </a:p>
          <a:p>
            <a:pPr lvl="2"/>
            <a:r>
              <a:rPr lang="da-DK"/>
              <a:t>Third level</a:t>
            </a:r>
          </a:p>
          <a:p>
            <a:pPr lvl="3"/>
            <a:r>
              <a:rPr lang="da-DK"/>
              <a:t>Fourth level</a:t>
            </a:r>
          </a:p>
          <a:p>
            <a:pPr lvl="4"/>
            <a:r>
              <a:rPr lang="da-DK"/>
              <a:t>Fifth level</a:t>
            </a:r>
            <a:endParaRPr lang="da-DK" dirty="0"/>
          </a:p>
        </p:txBody>
      </p:sp>
      <p:sp>
        <p:nvSpPr>
          <p:cNvPr id="21" name="Tjenestebrug">
            <a:extLst>
              <a:ext uri="{FF2B5EF4-FFF2-40B4-BE49-F238E27FC236}">
                <a16:creationId xmlns:a16="http://schemas.microsoft.com/office/drawing/2014/main" xmlns="" id="{ACDFB918-ACD5-48C8-BAAB-73699F994EC6}"/>
              </a:ext>
            </a:extLst>
          </p:cNvPr>
          <p:cNvSpPr>
            <a:spLocks noGrp="1"/>
          </p:cNvSpPr>
          <p:nvPr>
            <p:ph type="body" sz="quarter" idx="17"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2" name="Afklassificeret">
            <a:extLst>
              <a:ext uri="{FF2B5EF4-FFF2-40B4-BE49-F238E27FC236}">
                <a16:creationId xmlns:a16="http://schemas.microsoft.com/office/drawing/2014/main" xmlns="" id="{82546EAD-BB49-4BE4-8333-7E33370C9CC1}"/>
              </a:ext>
            </a:extLst>
          </p:cNvPr>
          <p:cNvSpPr>
            <a:spLocks noGrp="1"/>
          </p:cNvSpPr>
          <p:nvPr>
            <p:ph type="body" sz="quarter" idx="18"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3" name="Brug">
            <a:extLst>
              <a:ext uri="{FF2B5EF4-FFF2-40B4-BE49-F238E27FC236}">
                <a16:creationId xmlns:a16="http://schemas.microsoft.com/office/drawing/2014/main" xmlns="" id="{B888FBB3-619C-4EB9-831A-C24639B3F445}"/>
              </a:ext>
            </a:extLst>
          </p:cNvPr>
          <p:cNvSpPr>
            <a:spLocks noGrp="1"/>
          </p:cNvSpPr>
          <p:nvPr>
            <p:ph type="body" sz="quarter" idx="19"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24" name="Tjenestebrug">
            <a:extLst>
              <a:ext uri="{FF2B5EF4-FFF2-40B4-BE49-F238E27FC236}">
                <a16:creationId xmlns:a16="http://schemas.microsoft.com/office/drawing/2014/main" xmlns="" id="{7F5EC99F-D4DF-44AC-858F-308A012640E7}"/>
              </a:ext>
            </a:extLst>
          </p:cNvPr>
          <p:cNvSpPr>
            <a:spLocks noGrp="1"/>
          </p:cNvSpPr>
          <p:nvPr>
            <p:ph type="body" sz="quarter" idx="20"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5" name="Afklassificeret">
            <a:extLst>
              <a:ext uri="{FF2B5EF4-FFF2-40B4-BE49-F238E27FC236}">
                <a16:creationId xmlns:a16="http://schemas.microsoft.com/office/drawing/2014/main" xmlns="" id="{4329F203-7290-4A7B-8633-B8BD9F52936E}"/>
              </a:ext>
            </a:extLst>
          </p:cNvPr>
          <p:cNvSpPr>
            <a:spLocks noGrp="1"/>
          </p:cNvSpPr>
          <p:nvPr>
            <p:ph type="body" sz="quarter" idx="21"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6" name="Brug">
            <a:extLst>
              <a:ext uri="{FF2B5EF4-FFF2-40B4-BE49-F238E27FC236}">
                <a16:creationId xmlns:a16="http://schemas.microsoft.com/office/drawing/2014/main" xmlns="" id="{BD1615DE-F3A0-4BE4-8E07-FE9EE9C94210}"/>
              </a:ext>
            </a:extLst>
          </p:cNvPr>
          <p:cNvSpPr>
            <a:spLocks noGrp="1"/>
          </p:cNvSpPr>
          <p:nvPr>
            <p:ph type="body" sz="quarter" idx="22"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a16="http://schemas.microsoft.com/office/drawing/2014/main" xmlns="" id="{06616742-48B4-4C0F-BB50-5832BEFA5C71}"/>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a16="http://schemas.microsoft.com/office/drawing/2014/main" xmlns="" id="{E57C1D4D-39D4-4D36-AD2D-583A0AFFCCB9}"/>
              </a:ext>
            </a:extLst>
          </p:cNvPr>
          <p:cNvSpPr>
            <a:spLocks noGrp="1"/>
          </p:cNvSpPr>
          <p:nvPr>
            <p:ph type="dt" sz="half" idx="10"/>
          </p:nvPr>
        </p:nvSpPr>
        <p:spPr/>
        <p:txBody>
          <a:bodyPr/>
          <a:lstStyle/>
          <a:p>
            <a:fld id="{0F7E49E4-2702-4F1F-829B-6774A117D379}" type="datetime2">
              <a:rPr lang="da-DK" smtClean="0"/>
              <a:t>9. juli 2020</a:t>
            </a:fld>
            <a:endParaRPr lang="da-DK" dirty="0"/>
          </a:p>
        </p:txBody>
      </p:sp>
      <p:sp>
        <p:nvSpPr>
          <p:cNvPr id="5" name="Slide Number Placeholder 4">
            <a:extLst>
              <a:ext uri="{FF2B5EF4-FFF2-40B4-BE49-F238E27FC236}">
                <a16:creationId xmlns:a16="http://schemas.microsoft.com/office/drawing/2014/main" xmlns="" id="{AA2487C5-46EC-4A79-8D39-EF34AFB844E8}"/>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6" name="Picture Placeholder 12">
            <a:extLst>
              <a:ext uri="{FF2B5EF4-FFF2-40B4-BE49-F238E27FC236}">
                <a16:creationId xmlns:a16="http://schemas.microsoft.com/office/drawing/2014/main" xmlns="" id="{B9EA1948-FC05-4483-8478-908EC0C14947}"/>
              </a:ext>
            </a:extLst>
          </p:cNvPr>
          <p:cNvSpPr>
            <a:spLocks noGrp="1"/>
          </p:cNvSpPr>
          <p:nvPr>
            <p:ph type="pic" sz="quarter" idx="24" hasCustomPrompt="1"/>
          </p:nvPr>
        </p:nvSpPr>
        <p:spPr>
          <a:xfrm>
            <a:off x="360000" y="140400"/>
            <a:ext cx="1807200" cy="392400"/>
          </a:xfrm>
        </p:spPr>
        <p:txBody>
          <a:bodyPr/>
          <a:lstStyle>
            <a:lvl1pPr marL="0" indent="0">
              <a:buNone/>
              <a:defRPr sz="1000"/>
            </a:lvl1pPr>
          </a:lstStyle>
          <a:p>
            <a:r>
              <a:rPr lang="da-DK" noProof="0"/>
              <a:t>Indsæt logo: Klik på ikonet eller pladsholderen, find logo, klik indsæt</a:t>
            </a:r>
          </a:p>
        </p:txBody>
      </p:sp>
    </p:spTree>
    <p:extLst>
      <p:ext uri="{BB962C8B-B14F-4D97-AF65-F5344CB8AC3E}">
        <p14:creationId xmlns:p14="http://schemas.microsoft.com/office/powerpoint/2010/main" val="33899852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0D89A1-ABF8-4557-94DC-A6B106A8756F}"/>
              </a:ext>
            </a:extLst>
          </p:cNvPr>
          <p:cNvSpPr>
            <a:spLocks noGrp="1"/>
          </p:cNvSpPr>
          <p:nvPr>
            <p:ph type="title" hasCustomPrompt="1"/>
          </p:nvPr>
        </p:nvSpPr>
        <p:spPr>
          <a:xfrm>
            <a:off x="755650" y="1150630"/>
            <a:ext cx="3600449" cy="720000"/>
          </a:xfrm>
        </p:spPr>
        <p:txBody>
          <a:bodyPr>
            <a:normAutofit/>
          </a:bodyPr>
          <a:lstStyle>
            <a:lvl1pPr>
              <a:lnSpc>
                <a:spcPct val="108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xmlns="" id="{8BCA804E-2E48-45A4-9E3E-963B42D046BC}"/>
              </a:ext>
            </a:extLst>
          </p:cNvPr>
          <p:cNvSpPr>
            <a:spLocks noGrp="1"/>
          </p:cNvSpPr>
          <p:nvPr>
            <p:ph type="body" sz="quarter" idx="13" hasCustomPrompt="1"/>
          </p:nvPr>
        </p:nvSpPr>
        <p:spPr>
          <a:xfrm>
            <a:off x="755651" y="2075379"/>
            <a:ext cx="3600449"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xmlns="" id="{2DC702A8-2053-4218-BA9A-C778DE2768EE}"/>
              </a:ext>
            </a:extLst>
          </p:cNvPr>
          <p:cNvSpPr>
            <a:spLocks noGrp="1"/>
          </p:cNvSpPr>
          <p:nvPr>
            <p:ph type="pic" sz="quarter" idx="14" hasCustomPrompt="1"/>
          </p:nvPr>
        </p:nvSpPr>
        <p:spPr>
          <a:xfrm>
            <a:off x="4572000" y="1150630"/>
            <a:ext cx="4213225" cy="4853295"/>
          </a:xfrm>
        </p:spPr>
        <p:txBody>
          <a:bodyPr tIns="720000" anchor="ctr" anchorCtr="0"/>
          <a:lstStyle>
            <a:lvl1pPr marL="0" indent="0" algn="ctr">
              <a:buNone/>
              <a:defRPr/>
            </a:lvl1pPr>
          </a:lstStyle>
          <a:p>
            <a:r>
              <a:rPr lang="da-DK" dirty="0"/>
              <a:t>Klik på ikonet for at tilføje et billede</a:t>
            </a:r>
          </a:p>
        </p:txBody>
      </p:sp>
      <p:sp>
        <p:nvSpPr>
          <p:cNvPr id="16" name="Tjenestebrug">
            <a:extLst>
              <a:ext uri="{FF2B5EF4-FFF2-40B4-BE49-F238E27FC236}">
                <a16:creationId xmlns:a16="http://schemas.microsoft.com/office/drawing/2014/main" xmlns="" id="{87545A53-235D-45E4-A38E-B37C80AD2CE8}"/>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7" name="Afklassificeret">
            <a:extLst>
              <a:ext uri="{FF2B5EF4-FFF2-40B4-BE49-F238E27FC236}">
                <a16:creationId xmlns:a16="http://schemas.microsoft.com/office/drawing/2014/main" xmlns="" id="{0CF71E1F-29C5-4F41-B05F-62C49644D2F5}"/>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8" name="Brug">
            <a:extLst>
              <a:ext uri="{FF2B5EF4-FFF2-40B4-BE49-F238E27FC236}">
                <a16:creationId xmlns:a16="http://schemas.microsoft.com/office/drawing/2014/main" xmlns="" id="{B68ACB80-1BF7-4ACB-A423-24B4268924D9}"/>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9" name="Tjenestebrug">
            <a:extLst>
              <a:ext uri="{FF2B5EF4-FFF2-40B4-BE49-F238E27FC236}">
                <a16:creationId xmlns:a16="http://schemas.microsoft.com/office/drawing/2014/main" xmlns="" id="{BADCC9D5-A7F8-41D0-B642-3BD0CA97D726}"/>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0" name="Afklassificeret">
            <a:extLst>
              <a:ext uri="{FF2B5EF4-FFF2-40B4-BE49-F238E27FC236}">
                <a16:creationId xmlns:a16="http://schemas.microsoft.com/office/drawing/2014/main" xmlns="" id="{A206DF68-45AF-4E08-BA36-E0B6D0CF5386}"/>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1" name="Brug">
            <a:extLst>
              <a:ext uri="{FF2B5EF4-FFF2-40B4-BE49-F238E27FC236}">
                <a16:creationId xmlns:a16="http://schemas.microsoft.com/office/drawing/2014/main" xmlns="" id="{03C42FC4-9315-444C-B13F-5147374BC30C}"/>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a16="http://schemas.microsoft.com/office/drawing/2014/main" xmlns="" id="{362D439F-994A-444A-B5F1-DDD8DF082119}"/>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a16="http://schemas.microsoft.com/office/drawing/2014/main" xmlns="" id="{B4F24AF0-1E21-4EF6-952B-F70288FB5041}"/>
              </a:ext>
            </a:extLst>
          </p:cNvPr>
          <p:cNvSpPr>
            <a:spLocks noGrp="1"/>
          </p:cNvSpPr>
          <p:nvPr>
            <p:ph type="dt" sz="half" idx="10"/>
          </p:nvPr>
        </p:nvSpPr>
        <p:spPr/>
        <p:txBody>
          <a:bodyPr/>
          <a:lstStyle/>
          <a:p>
            <a:fld id="{0F7E49E4-2702-4F1F-829B-6774A117D379}" type="datetime2">
              <a:rPr lang="da-DK" smtClean="0"/>
              <a:t>9. juli 2020</a:t>
            </a:fld>
            <a:endParaRPr lang="da-DK" dirty="0"/>
          </a:p>
        </p:txBody>
      </p:sp>
      <p:sp>
        <p:nvSpPr>
          <p:cNvPr id="5" name="Slide Number Placeholder 4">
            <a:extLst>
              <a:ext uri="{FF2B5EF4-FFF2-40B4-BE49-F238E27FC236}">
                <a16:creationId xmlns:a16="http://schemas.microsoft.com/office/drawing/2014/main" xmlns="" id="{FF2C9C36-93D2-4A10-A86A-EF5C42FFDEB5}"/>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5" name="Picture Placeholder 12">
            <a:extLst>
              <a:ext uri="{FF2B5EF4-FFF2-40B4-BE49-F238E27FC236}">
                <a16:creationId xmlns:a16="http://schemas.microsoft.com/office/drawing/2014/main" xmlns="" id="{23DD7D38-3109-4162-A27E-A4BF2992B5E2}"/>
              </a:ext>
            </a:extLst>
          </p:cNvPr>
          <p:cNvSpPr>
            <a:spLocks noGrp="1"/>
          </p:cNvSpPr>
          <p:nvPr>
            <p:ph type="pic" sz="quarter" idx="23" hasCustomPrompt="1"/>
          </p:nvPr>
        </p:nvSpPr>
        <p:spPr>
          <a:xfrm>
            <a:off x="360000" y="140400"/>
            <a:ext cx="1807200" cy="392400"/>
          </a:xfrm>
        </p:spPr>
        <p:txBody>
          <a:bodyPr/>
          <a:lstStyle>
            <a:lvl1pPr marL="0" indent="0">
              <a:buNone/>
              <a:defRPr sz="1000"/>
            </a:lvl1pPr>
          </a:lstStyle>
          <a:p>
            <a:r>
              <a:rPr lang="da-DK" noProof="0"/>
              <a:t>Indsæt logo: Klik på ikonet eller pladsholderen, find logo, klik indsæt</a:t>
            </a:r>
          </a:p>
        </p:txBody>
      </p:sp>
    </p:spTree>
    <p:extLst>
      <p:ext uri="{BB962C8B-B14F-4D97-AF65-F5344CB8AC3E}">
        <p14:creationId xmlns:p14="http://schemas.microsoft.com/office/powerpoint/2010/main" val="113332240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2880" userDrawn="1">
          <p15:clr>
            <a:srgbClr val="000000"/>
          </p15:clr>
        </p15:guide>
        <p15:guide id="2" pos="2743" userDrawn="1">
          <p15:clr>
            <a:srgbClr val="00000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0D89A1-ABF8-4557-94DC-A6B106A8756F}"/>
              </a:ext>
            </a:extLst>
          </p:cNvPr>
          <p:cNvSpPr>
            <a:spLocks noGrp="1"/>
          </p:cNvSpPr>
          <p:nvPr>
            <p:ph type="title" hasCustomPrompt="1"/>
          </p:nvPr>
        </p:nvSpPr>
        <p:spPr>
          <a:xfrm>
            <a:off x="755650" y="1150630"/>
            <a:ext cx="3621088" cy="720000"/>
          </a:xfrm>
        </p:spPr>
        <p:txBody>
          <a:bodyPr>
            <a:normAutofit/>
          </a:bodyPr>
          <a:lstStyle>
            <a:lvl1pPr>
              <a:lnSpc>
                <a:spcPct val="108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xmlns="" id="{8BCA804E-2E48-45A4-9E3E-963B42D046BC}"/>
              </a:ext>
            </a:extLst>
          </p:cNvPr>
          <p:cNvSpPr>
            <a:spLocks noGrp="1"/>
          </p:cNvSpPr>
          <p:nvPr>
            <p:ph type="body" sz="quarter" idx="13" hasCustomPrompt="1"/>
          </p:nvPr>
        </p:nvSpPr>
        <p:spPr>
          <a:xfrm>
            <a:off x="755651" y="2075379"/>
            <a:ext cx="3621087"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xmlns="" id="{2DC702A8-2053-4218-BA9A-C778DE2768EE}"/>
              </a:ext>
            </a:extLst>
          </p:cNvPr>
          <p:cNvSpPr>
            <a:spLocks noGrp="1"/>
          </p:cNvSpPr>
          <p:nvPr>
            <p:ph type="pic" sz="quarter" idx="14" hasCustomPrompt="1"/>
          </p:nvPr>
        </p:nvSpPr>
        <p:spPr>
          <a:xfrm>
            <a:off x="4572000" y="1150630"/>
            <a:ext cx="4213225"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xmlns="" id="{92A9C204-9722-45E2-87DD-0F66D939BA88}"/>
              </a:ext>
            </a:extLst>
          </p:cNvPr>
          <p:cNvSpPr>
            <a:spLocks noGrp="1"/>
          </p:cNvSpPr>
          <p:nvPr>
            <p:ph type="pic" sz="quarter" idx="15" hasCustomPrompt="1"/>
          </p:nvPr>
        </p:nvSpPr>
        <p:spPr>
          <a:xfrm>
            <a:off x="4572000" y="3679200"/>
            <a:ext cx="4213224" cy="2325600"/>
          </a:xfrm>
        </p:spPr>
        <p:txBody>
          <a:bodyPr tIns="720000" anchor="ctr" anchorCtr="0"/>
          <a:lstStyle>
            <a:lvl1pPr marL="0" indent="0" algn="ctr">
              <a:buNone/>
              <a:defRPr/>
            </a:lvl1pPr>
          </a:lstStyle>
          <a:p>
            <a:r>
              <a:rPr lang="da-DK" dirty="0"/>
              <a:t>Klik på ikonet for at tilføje et billede</a:t>
            </a:r>
          </a:p>
        </p:txBody>
      </p:sp>
      <p:sp>
        <p:nvSpPr>
          <p:cNvPr id="18" name="Tjenestebrug">
            <a:extLst>
              <a:ext uri="{FF2B5EF4-FFF2-40B4-BE49-F238E27FC236}">
                <a16:creationId xmlns:a16="http://schemas.microsoft.com/office/drawing/2014/main" xmlns="" id="{48512F60-E631-40CD-9BB2-460B0C08AA9A}"/>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9" name="Afklassificeret">
            <a:extLst>
              <a:ext uri="{FF2B5EF4-FFF2-40B4-BE49-F238E27FC236}">
                <a16:creationId xmlns:a16="http://schemas.microsoft.com/office/drawing/2014/main" xmlns="" id="{07818D5B-E0E6-4063-BCE8-F369604002CB}"/>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0" name="Brug">
            <a:extLst>
              <a:ext uri="{FF2B5EF4-FFF2-40B4-BE49-F238E27FC236}">
                <a16:creationId xmlns:a16="http://schemas.microsoft.com/office/drawing/2014/main" xmlns="" id="{D09AFAE2-EF2A-4689-B185-A2819961CD3C}"/>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21" name="Tjenestebrug">
            <a:extLst>
              <a:ext uri="{FF2B5EF4-FFF2-40B4-BE49-F238E27FC236}">
                <a16:creationId xmlns:a16="http://schemas.microsoft.com/office/drawing/2014/main" xmlns="" id="{C0B00DF4-5DE8-422F-AC74-36A71D47AA33}"/>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2" name="Afklassificeret">
            <a:extLst>
              <a:ext uri="{FF2B5EF4-FFF2-40B4-BE49-F238E27FC236}">
                <a16:creationId xmlns:a16="http://schemas.microsoft.com/office/drawing/2014/main" xmlns="" id="{4D21C6AA-4742-4444-8727-8DC56B4823BB}"/>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3" name="Brug">
            <a:extLst>
              <a:ext uri="{FF2B5EF4-FFF2-40B4-BE49-F238E27FC236}">
                <a16:creationId xmlns:a16="http://schemas.microsoft.com/office/drawing/2014/main" xmlns="" id="{D1B8C3A1-0BD4-4297-B812-E1944D12F527}"/>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a16="http://schemas.microsoft.com/office/drawing/2014/main" xmlns="" id="{362D439F-994A-444A-B5F1-DDD8DF082119}"/>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a16="http://schemas.microsoft.com/office/drawing/2014/main" xmlns="" id="{B4F24AF0-1E21-4EF6-952B-F70288FB5041}"/>
              </a:ext>
            </a:extLst>
          </p:cNvPr>
          <p:cNvSpPr>
            <a:spLocks noGrp="1"/>
          </p:cNvSpPr>
          <p:nvPr>
            <p:ph type="dt" sz="half" idx="10"/>
          </p:nvPr>
        </p:nvSpPr>
        <p:spPr/>
        <p:txBody>
          <a:bodyPr/>
          <a:lstStyle/>
          <a:p>
            <a:fld id="{0F7E49E4-2702-4F1F-829B-6774A117D379}" type="datetime2">
              <a:rPr lang="da-DK" smtClean="0"/>
              <a:t>9. juli 2020</a:t>
            </a:fld>
            <a:endParaRPr lang="da-DK" dirty="0"/>
          </a:p>
        </p:txBody>
      </p:sp>
      <p:sp>
        <p:nvSpPr>
          <p:cNvPr id="5" name="Slide Number Placeholder 4">
            <a:extLst>
              <a:ext uri="{FF2B5EF4-FFF2-40B4-BE49-F238E27FC236}">
                <a16:creationId xmlns:a16="http://schemas.microsoft.com/office/drawing/2014/main" xmlns="" id="{FF2C9C36-93D2-4A10-A86A-EF5C42FFDEB5}"/>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6" name="Picture Placeholder 12">
            <a:extLst>
              <a:ext uri="{FF2B5EF4-FFF2-40B4-BE49-F238E27FC236}">
                <a16:creationId xmlns:a16="http://schemas.microsoft.com/office/drawing/2014/main" xmlns="" id="{5CD1844D-BB5B-474F-8150-59D7FB79B434}"/>
              </a:ext>
            </a:extLst>
          </p:cNvPr>
          <p:cNvSpPr>
            <a:spLocks noGrp="1"/>
          </p:cNvSpPr>
          <p:nvPr>
            <p:ph type="pic" sz="quarter" idx="23" hasCustomPrompt="1"/>
          </p:nvPr>
        </p:nvSpPr>
        <p:spPr>
          <a:xfrm>
            <a:off x="360000" y="140400"/>
            <a:ext cx="1807200" cy="392400"/>
          </a:xfrm>
        </p:spPr>
        <p:txBody>
          <a:bodyPr/>
          <a:lstStyle>
            <a:lvl1pPr marL="0" indent="0">
              <a:buNone/>
              <a:defRPr sz="1000"/>
            </a:lvl1pPr>
          </a:lstStyle>
          <a:p>
            <a:r>
              <a:rPr lang="da-DK" noProof="0" dirty="0"/>
              <a:t>Indsæt logo: Klik på ikonet eller pladsholderen, find logo, klik indsæt</a:t>
            </a:r>
          </a:p>
        </p:txBody>
      </p:sp>
    </p:spTree>
    <p:extLst>
      <p:ext uri="{BB962C8B-B14F-4D97-AF65-F5344CB8AC3E}">
        <p14:creationId xmlns:p14="http://schemas.microsoft.com/office/powerpoint/2010/main" val="87659718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2880">
          <p15:clr>
            <a:srgbClr val="000000"/>
          </p15:clr>
        </p15:guide>
        <p15:guide id="3" pos="2757" userDrawn="1">
          <p15:clr>
            <a:srgbClr val="00000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0D89A1-ABF8-4557-94DC-A6B106A8756F}"/>
              </a:ext>
            </a:extLst>
          </p:cNvPr>
          <p:cNvSpPr>
            <a:spLocks noGrp="1"/>
          </p:cNvSpPr>
          <p:nvPr>
            <p:ph type="title" hasCustomPrompt="1"/>
          </p:nvPr>
        </p:nvSpPr>
        <p:spPr>
          <a:xfrm>
            <a:off x="755650" y="1150630"/>
            <a:ext cx="3621088" cy="720000"/>
          </a:xfrm>
        </p:spPr>
        <p:txBody>
          <a:bodyPr>
            <a:normAutofit/>
          </a:bodyPr>
          <a:lstStyle>
            <a:lvl1pPr>
              <a:lnSpc>
                <a:spcPct val="108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xmlns="" id="{8BCA804E-2E48-45A4-9E3E-963B42D046BC}"/>
              </a:ext>
            </a:extLst>
          </p:cNvPr>
          <p:cNvSpPr>
            <a:spLocks noGrp="1"/>
          </p:cNvSpPr>
          <p:nvPr>
            <p:ph type="body" sz="quarter" idx="13" hasCustomPrompt="1"/>
          </p:nvPr>
        </p:nvSpPr>
        <p:spPr>
          <a:xfrm>
            <a:off x="755651" y="2075379"/>
            <a:ext cx="3621087" cy="1402111"/>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xmlns="" id="{2DC702A8-2053-4218-BA9A-C778DE2768EE}"/>
              </a:ext>
            </a:extLst>
          </p:cNvPr>
          <p:cNvSpPr>
            <a:spLocks noGrp="1"/>
          </p:cNvSpPr>
          <p:nvPr>
            <p:ph type="pic" sz="quarter" idx="14" hasCustomPrompt="1"/>
          </p:nvPr>
        </p:nvSpPr>
        <p:spPr>
          <a:xfrm>
            <a:off x="4572000" y="1150630"/>
            <a:ext cx="4213225"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xmlns="" id="{92A9C204-9722-45E2-87DD-0F66D939BA88}"/>
              </a:ext>
            </a:extLst>
          </p:cNvPr>
          <p:cNvSpPr>
            <a:spLocks noGrp="1"/>
          </p:cNvSpPr>
          <p:nvPr>
            <p:ph type="pic" sz="quarter" idx="15" hasCustomPrompt="1"/>
          </p:nvPr>
        </p:nvSpPr>
        <p:spPr>
          <a:xfrm>
            <a:off x="4572000" y="3679200"/>
            <a:ext cx="42132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xmlns="" id="{0375E19A-5489-4BE4-B873-A87F03CC04C4}"/>
              </a:ext>
            </a:extLst>
          </p:cNvPr>
          <p:cNvSpPr>
            <a:spLocks noGrp="1"/>
          </p:cNvSpPr>
          <p:nvPr>
            <p:ph type="pic" sz="quarter" idx="16" hasCustomPrompt="1"/>
          </p:nvPr>
        </p:nvSpPr>
        <p:spPr>
          <a:xfrm>
            <a:off x="755650" y="3679200"/>
            <a:ext cx="1712913"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xmlns="" id="{BD060AB5-D980-4E07-83FD-76BF3F4E16DC}"/>
              </a:ext>
            </a:extLst>
          </p:cNvPr>
          <p:cNvSpPr>
            <a:spLocks noGrp="1"/>
          </p:cNvSpPr>
          <p:nvPr>
            <p:ph type="pic" sz="quarter" idx="17" hasCustomPrompt="1"/>
          </p:nvPr>
        </p:nvSpPr>
        <p:spPr>
          <a:xfrm>
            <a:off x="2663824" y="3679200"/>
            <a:ext cx="1712913" cy="2325600"/>
          </a:xfrm>
        </p:spPr>
        <p:txBody>
          <a:bodyPr tIns="720000" anchor="ctr" anchorCtr="0"/>
          <a:lstStyle>
            <a:lvl1pPr marL="0" indent="0" algn="ctr">
              <a:buNone/>
              <a:defRPr/>
            </a:lvl1pPr>
          </a:lstStyle>
          <a:p>
            <a:r>
              <a:rPr lang="da-DK" dirty="0"/>
              <a:t>Klik på ikonet for at tilføje et billede</a:t>
            </a:r>
          </a:p>
        </p:txBody>
      </p:sp>
      <p:sp>
        <p:nvSpPr>
          <p:cNvPr id="19" name="Tjenestebrug">
            <a:extLst>
              <a:ext uri="{FF2B5EF4-FFF2-40B4-BE49-F238E27FC236}">
                <a16:creationId xmlns:a16="http://schemas.microsoft.com/office/drawing/2014/main" xmlns="" id="{F6E774BD-665C-40A5-9BF7-CD20C74F193E}"/>
              </a:ext>
            </a:extLst>
          </p:cNvPr>
          <p:cNvSpPr>
            <a:spLocks noGrp="1"/>
          </p:cNvSpPr>
          <p:nvPr>
            <p:ph type="body" sz="quarter" idx="18"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0" name="Afklassificeret">
            <a:extLst>
              <a:ext uri="{FF2B5EF4-FFF2-40B4-BE49-F238E27FC236}">
                <a16:creationId xmlns:a16="http://schemas.microsoft.com/office/drawing/2014/main" xmlns="" id="{B86325BD-FC5F-4D48-8923-87AADE8167EA}"/>
              </a:ext>
            </a:extLst>
          </p:cNvPr>
          <p:cNvSpPr>
            <a:spLocks noGrp="1"/>
          </p:cNvSpPr>
          <p:nvPr>
            <p:ph type="body" sz="quarter" idx="19"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1" name="Brug">
            <a:extLst>
              <a:ext uri="{FF2B5EF4-FFF2-40B4-BE49-F238E27FC236}">
                <a16:creationId xmlns:a16="http://schemas.microsoft.com/office/drawing/2014/main" xmlns="" id="{A13030A0-300C-47C1-9235-C2E6070E18B1}"/>
              </a:ext>
            </a:extLst>
          </p:cNvPr>
          <p:cNvSpPr>
            <a:spLocks noGrp="1"/>
          </p:cNvSpPr>
          <p:nvPr>
            <p:ph type="body" sz="quarter" idx="20"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22" name="Tjenestebrug">
            <a:extLst>
              <a:ext uri="{FF2B5EF4-FFF2-40B4-BE49-F238E27FC236}">
                <a16:creationId xmlns:a16="http://schemas.microsoft.com/office/drawing/2014/main" xmlns="" id="{CB3639F6-78E7-49A7-B375-DCDCCF3BB7F2}"/>
              </a:ext>
            </a:extLst>
          </p:cNvPr>
          <p:cNvSpPr>
            <a:spLocks noGrp="1"/>
          </p:cNvSpPr>
          <p:nvPr>
            <p:ph type="body" sz="quarter" idx="21"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3" name="Afklassificeret">
            <a:extLst>
              <a:ext uri="{FF2B5EF4-FFF2-40B4-BE49-F238E27FC236}">
                <a16:creationId xmlns:a16="http://schemas.microsoft.com/office/drawing/2014/main" xmlns="" id="{24BEEBE3-21E5-46D7-ACF3-0E53118F575E}"/>
              </a:ext>
            </a:extLst>
          </p:cNvPr>
          <p:cNvSpPr>
            <a:spLocks noGrp="1"/>
          </p:cNvSpPr>
          <p:nvPr>
            <p:ph type="body" sz="quarter" idx="22"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4" name="Brug">
            <a:extLst>
              <a:ext uri="{FF2B5EF4-FFF2-40B4-BE49-F238E27FC236}">
                <a16:creationId xmlns:a16="http://schemas.microsoft.com/office/drawing/2014/main" xmlns="" id="{E3C16698-D48D-4141-A31D-DC33AA1B4E41}"/>
              </a:ext>
            </a:extLst>
          </p:cNvPr>
          <p:cNvSpPr>
            <a:spLocks noGrp="1"/>
          </p:cNvSpPr>
          <p:nvPr>
            <p:ph type="body" sz="quarter" idx="23"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a16="http://schemas.microsoft.com/office/drawing/2014/main" xmlns="" id="{362D439F-994A-444A-B5F1-DDD8DF082119}"/>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a16="http://schemas.microsoft.com/office/drawing/2014/main" xmlns="" id="{B4F24AF0-1E21-4EF6-952B-F70288FB5041}"/>
              </a:ext>
            </a:extLst>
          </p:cNvPr>
          <p:cNvSpPr>
            <a:spLocks noGrp="1"/>
          </p:cNvSpPr>
          <p:nvPr>
            <p:ph type="dt" sz="half" idx="10"/>
          </p:nvPr>
        </p:nvSpPr>
        <p:spPr/>
        <p:txBody>
          <a:bodyPr/>
          <a:lstStyle/>
          <a:p>
            <a:fld id="{0F7E49E4-2702-4F1F-829B-6774A117D379}" type="datetime2">
              <a:rPr lang="da-DK" smtClean="0"/>
              <a:t>9. juli 2020</a:t>
            </a:fld>
            <a:endParaRPr lang="da-DK" dirty="0"/>
          </a:p>
        </p:txBody>
      </p:sp>
      <p:sp>
        <p:nvSpPr>
          <p:cNvPr id="5" name="Slide Number Placeholder 4">
            <a:extLst>
              <a:ext uri="{FF2B5EF4-FFF2-40B4-BE49-F238E27FC236}">
                <a16:creationId xmlns:a16="http://schemas.microsoft.com/office/drawing/2014/main" xmlns="" id="{FF2C9C36-93D2-4A10-A86A-EF5C42FFDEB5}"/>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8" name="Picture Placeholder 12">
            <a:extLst>
              <a:ext uri="{FF2B5EF4-FFF2-40B4-BE49-F238E27FC236}">
                <a16:creationId xmlns:a16="http://schemas.microsoft.com/office/drawing/2014/main" xmlns="" id="{26D71D1A-CF0E-4348-B86D-A389B1DEAE73}"/>
              </a:ext>
            </a:extLst>
          </p:cNvPr>
          <p:cNvSpPr>
            <a:spLocks noGrp="1"/>
          </p:cNvSpPr>
          <p:nvPr>
            <p:ph type="pic" sz="quarter" idx="25" hasCustomPrompt="1"/>
          </p:nvPr>
        </p:nvSpPr>
        <p:spPr>
          <a:xfrm>
            <a:off x="360000" y="140400"/>
            <a:ext cx="1807200" cy="392400"/>
          </a:xfrm>
        </p:spPr>
        <p:txBody>
          <a:bodyPr/>
          <a:lstStyle>
            <a:lvl1pPr marL="0" indent="0">
              <a:buNone/>
              <a:defRPr sz="1000"/>
            </a:lvl1pPr>
          </a:lstStyle>
          <a:p>
            <a:r>
              <a:rPr lang="da-DK" noProof="0"/>
              <a:t>Indsæt logo: Klik på ikonet eller pladsholderen, find logo, klik indsæt</a:t>
            </a:r>
          </a:p>
        </p:txBody>
      </p:sp>
    </p:spTree>
    <p:extLst>
      <p:ext uri="{BB962C8B-B14F-4D97-AF65-F5344CB8AC3E}">
        <p14:creationId xmlns:p14="http://schemas.microsoft.com/office/powerpoint/2010/main" val="239987223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2880">
          <p15:clr>
            <a:srgbClr val="000000"/>
          </p15:clr>
        </p15:guide>
        <p15:guide id="2" pos="2757" userDrawn="1">
          <p15:clr>
            <a:srgbClr val="000000"/>
          </p15:clr>
        </p15:guide>
        <p15:guide id="3" pos="1555" userDrawn="1">
          <p15:clr>
            <a:srgbClr val="000000"/>
          </p15:clr>
        </p15:guide>
        <p15:guide id="4" pos="1678" userDrawn="1">
          <p15:clr>
            <a:srgbClr val="00000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xmlns="" id="{C9392247-CE23-49BB-A39E-64C7575BE478}"/>
              </a:ext>
            </a:extLst>
          </p:cNvPr>
          <p:cNvSpPr>
            <a:spLocks noGrp="1"/>
          </p:cNvSpPr>
          <p:nvPr>
            <p:ph type="title"/>
          </p:nvPr>
        </p:nvSpPr>
        <p:spPr>
          <a:xfrm>
            <a:off x="755651" y="1150629"/>
            <a:ext cx="8029573" cy="1179821"/>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55651" y="2331557"/>
            <a:ext cx="8027987" cy="3672368"/>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FLD_PresentationTitle"/>
          <p:cNvSpPr>
            <a:spLocks noGrp="1"/>
          </p:cNvSpPr>
          <p:nvPr>
            <p:ph type="ftr" sz="quarter" idx="3"/>
          </p:nvPr>
        </p:nvSpPr>
        <p:spPr>
          <a:xfrm>
            <a:off x="6165669" y="6418800"/>
            <a:ext cx="2241483" cy="167552"/>
          </a:xfrm>
          <a:prstGeom prst="rect">
            <a:avLst/>
          </a:prstGeom>
        </p:spPr>
        <p:txBody>
          <a:bodyPr vert="horz" lIns="0" tIns="0" rIns="0" bIns="0" rtlCol="0" anchor="b" anchorCtr="0"/>
          <a:lstStyle>
            <a:lvl1pPr algn="r">
              <a:defRPr sz="700" b="1">
                <a:solidFill>
                  <a:schemeClr val="tx1"/>
                </a:solidFill>
              </a:defRPr>
            </a:lvl1pPr>
          </a:lstStyle>
          <a:p>
            <a:endParaRPr lang="en-GB" dirty="0"/>
          </a:p>
        </p:txBody>
      </p:sp>
      <p:sp>
        <p:nvSpPr>
          <p:cNvPr id="4" name="Date_GeneralDate"/>
          <p:cNvSpPr>
            <a:spLocks noGrp="1"/>
          </p:cNvSpPr>
          <p:nvPr>
            <p:ph type="dt" sz="half" idx="2"/>
          </p:nvPr>
        </p:nvSpPr>
        <p:spPr>
          <a:xfrm>
            <a:off x="6165669" y="6591194"/>
            <a:ext cx="2241483" cy="108000"/>
          </a:xfrm>
          <a:prstGeom prst="rect">
            <a:avLst/>
          </a:prstGeom>
        </p:spPr>
        <p:txBody>
          <a:bodyPr vert="horz" wrap="square" lIns="0" tIns="0" rIns="0" bIns="0" rtlCol="0" anchor="ctr" anchorCtr="0"/>
          <a:lstStyle>
            <a:lvl1pPr algn="r">
              <a:defRPr sz="700">
                <a:solidFill>
                  <a:schemeClr val="tx1"/>
                </a:solidFill>
              </a:defRPr>
            </a:lvl1pPr>
          </a:lstStyle>
          <a:p>
            <a:fld id="{0F7E49E4-2702-4F1F-829B-6774A117D379}" type="datetime2">
              <a:rPr lang="da-DK" smtClean="0"/>
              <a:t>9. juli 2020</a:t>
            </a:fld>
            <a:endParaRPr lang="en-GB" dirty="0"/>
          </a:p>
        </p:txBody>
      </p:sp>
      <p:sp>
        <p:nvSpPr>
          <p:cNvPr id="6" name="Slide Number Placeholder 5"/>
          <p:cNvSpPr>
            <a:spLocks noGrp="1"/>
          </p:cNvSpPr>
          <p:nvPr>
            <p:ph type="sldNum" sz="quarter" idx="4"/>
          </p:nvPr>
        </p:nvSpPr>
        <p:spPr>
          <a:xfrm>
            <a:off x="8663940" y="6591194"/>
            <a:ext cx="480060" cy="108000"/>
          </a:xfrm>
          <a:prstGeom prst="rect">
            <a:avLst/>
          </a:prstGeom>
        </p:spPr>
        <p:txBody>
          <a:bodyPr vert="horz" lIns="0" tIns="0" rIns="0" bIns="0" rtlCol="0" anchor="ctr" anchorCtr="0"/>
          <a:lstStyle>
            <a:lvl1pPr algn="l">
              <a:defRPr sz="700">
                <a:solidFill>
                  <a:schemeClr val="tx1"/>
                </a:solidFill>
              </a:defRPr>
            </a:lvl1pPr>
          </a:lstStyle>
          <a:p>
            <a:fld id="{24C8C45C-947F-4981-8B3F-4F32E973C901}" type="slidenum">
              <a:rPr lang="en-GB" smtClean="0"/>
              <a:pPr/>
              <a:t>‹nr.›</a:t>
            </a:fld>
            <a:endParaRPr lang="en-GB" dirty="0"/>
          </a:p>
        </p:txBody>
      </p:sp>
      <p:sp>
        <p:nvSpPr>
          <p:cNvPr id="15" name="Vertikal linje sidenummer">
            <a:extLst>
              <a:ext uri="{FF2B5EF4-FFF2-40B4-BE49-F238E27FC236}">
                <a16:creationId xmlns:a16="http://schemas.microsoft.com/office/drawing/2014/main" xmlns="" id="{F822B268-4765-4695-ACA7-387607C592C7}"/>
              </a:ext>
            </a:extLst>
          </p:cNvPr>
          <p:cNvSpPr/>
          <p:nvPr/>
        </p:nvSpPr>
        <p:spPr>
          <a:xfrm>
            <a:off x="8531861" y="6492038"/>
            <a:ext cx="43200" cy="19080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46" r:id="rId2"/>
    <p:sldLayoutId id="2147483761" r:id="rId3"/>
    <p:sldLayoutId id="2147483749" r:id="rId4"/>
    <p:sldLayoutId id="2147483759" r:id="rId5"/>
    <p:sldLayoutId id="2147483760" r:id="rId6"/>
    <p:sldLayoutId id="2147483751" r:id="rId7"/>
    <p:sldLayoutId id="2147483753" r:id="rId8"/>
    <p:sldLayoutId id="2147483754" r:id="rId9"/>
    <p:sldLayoutId id="2147483752" r:id="rId10"/>
    <p:sldLayoutId id="2147483743" r:id="rId11"/>
    <p:sldLayoutId id="2147483744" r:id="rId12"/>
    <p:sldLayoutId id="2147483757" r:id="rId13"/>
    <p:sldLayoutId id="2147483758" r:id="rId14"/>
  </p:sldLayoutIdLst>
  <p:timing>
    <p:tnLst>
      <p:par>
        <p:cTn id="1" dur="indefinite" restart="never" nodeType="tmRoot"/>
      </p:par>
    </p:tnLst>
  </p:timing>
  <p:hf hdr="0"/>
  <p:txStyles>
    <p:titleStyle>
      <a:lvl1pPr algn="l" defTabSz="685800" rtl="0" eaLnBrk="1" latinLnBrk="0" hangingPunct="1">
        <a:lnSpc>
          <a:spcPct val="102000"/>
        </a:lnSpc>
        <a:spcBef>
          <a:spcPct val="0"/>
        </a:spcBef>
        <a:buNone/>
        <a:defRPr sz="2600" b="1" kern="1200">
          <a:solidFill>
            <a:schemeClr val="tx1"/>
          </a:solidFill>
          <a:latin typeface="+mj-lt"/>
          <a:ea typeface="+mj-ea"/>
          <a:cs typeface="+mj-cs"/>
        </a:defRPr>
      </a:lvl1pPr>
    </p:titleStyle>
    <p:body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2" pos="476" userDrawn="1">
          <p15:clr>
            <a:srgbClr val="F26B43"/>
          </p15:clr>
        </p15:guide>
        <p15:guide id="3" orient="horz" pos="725" userDrawn="1">
          <p15:clr>
            <a:srgbClr val="F26B43"/>
          </p15:clr>
        </p15:guide>
        <p15:guide id="5" orient="horz" pos="3782" userDrawn="1">
          <p15:clr>
            <a:srgbClr val="F26B43"/>
          </p15:clr>
        </p15:guide>
        <p15:guide id="6" orient="horz" pos="1179" userDrawn="1">
          <p15:clr>
            <a:srgbClr val="F26B43"/>
          </p15:clr>
        </p15:guide>
        <p15:guide id="7" orient="horz" pos="1468" userDrawn="1">
          <p15:clr>
            <a:srgbClr val="F26B43"/>
          </p15:clr>
        </p15:guide>
        <p15:guide id="8" pos="55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16">
            <a:extLst>
              <a:ext uri="{FF2B5EF4-FFF2-40B4-BE49-F238E27FC236}">
                <a16:creationId xmlns="" xmlns:a16="http://schemas.microsoft.com/office/drawing/2014/main" id="{8F79251F-75AB-48C4-9F98-486D86A18E6D}"/>
              </a:ext>
            </a:extLst>
          </p:cNvPr>
          <p:cNvSpPr>
            <a:spLocks noGrp="1"/>
          </p:cNvSpPr>
          <p:nvPr>
            <p:ph type="subTitle" idx="1"/>
          </p:nvPr>
        </p:nvSpPr>
        <p:spPr>
          <a:xfrm>
            <a:off x="691584" y="4905538"/>
            <a:ext cx="6814116" cy="914401"/>
          </a:xfrm>
        </p:spPr>
        <p:txBody>
          <a:bodyPr/>
          <a:lstStyle/>
          <a:p>
            <a:r>
              <a:rPr lang="da-DK" dirty="0" smtClean="0"/>
              <a:t>Facilitator:</a:t>
            </a:r>
          </a:p>
          <a:p>
            <a:r>
              <a:rPr lang="da-DK" dirty="0" smtClean="0"/>
              <a:t>Observatør: </a:t>
            </a:r>
            <a:endParaRPr lang="da-DK" dirty="0"/>
          </a:p>
        </p:txBody>
      </p:sp>
      <p:sp>
        <p:nvSpPr>
          <p:cNvPr id="8" name="Text Placeholder 7">
            <a:extLst>
              <a:ext uri="{FF2B5EF4-FFF2-40B4-BE49-F238E27FC236}">
                <a16:creationId xmlns="" xmlns:a16="http://schemas.microsoft.com/office/drawing/2014/main" id="{FC90B1CB-1038-49C0-A568-8CA973926DF8}"/>
              </a:ext>
            </a:extLst>
          </p:cNvPr>
          <p:cNvSpPr>
            <a:spLocks noGrp="1"/>
          </p:cNvSpPr>
          <p:nvPr>
            <p:ph type="body" sz="quarter" idx="15"/>
          </p:nvPr>
        </p:nvSpPr>
        <p:spPr>
          <a:solidFill>
            <a:srgbClr val="002855"/>
          </a:solidFill>
        </p:spPr>
        <p:txBody>
          <a:bodyPr/>
          <a:lstStyle/>
          <a:p>
            <a:r>
              <a:rPr lang="da-DK" dirty="0"/>
              <a:t> </a:t>
            </a:r>
          </a:p>
        </p:txBody>
      </p:sp>
      <p:sp>
        <p:nvSpPr>
          <p:cNvPr id="5" name="Date Placeholder 4">
            <a:extLst>
              <a:ext uri="{FF2B5EF4-FFF2-40B4-BE49-F238E27FC236}">
                <a16:creationId xmlns="" xmlns:a16="http://schemas.microsoft.com/office/drawing/2014/main" id="{FCCF603E-7A2D-4F76-AFEB-86057A6120F9}"/>
              </a:ext>
            </a:extLst>
          </p:cNvPr>
          <p:cNvSpPr>
            <a:spLocks noGrp="1"/>
          </p:cNvSpPr>
          <p:nvPr>
            <p:ph type="dt" sz="half" idx="10"/>
          </p:nvPr>
        </p:nvSpPr>
        <p:spPr/>
        <p:txBody>
          <a:bodyPr/>
          <a:lstStyle/>
          <a:p>
            <a:fld id="{9292991A-28B5-4920-BBFE-B7C226159A6E}" type="datetime2">
              <a:rPr lang="da-DK" smtClean="0"/>
              <a:pPr/>
              <a:t>9. juli 2020</a:t>
            </a:fld>
            <a:endParaRPr lang="da-DK" dirty="0"/>
          </a:p>
        </p:txBody>
      </p:sp>
      <p:sp>
        <p:nvSpPr>
          <p:cNvPr id="6" name="Footer Placeholder 5">
            <a:extLst>
              <a:ext uri="{FF2B5EF4-FFF2-40B4-BE49-F238E27FC236}">
                <a16:creationId xmlns="" xmlns:a16="http://schemas.microsoft.com/office/drawing/2014/main" id="{D6E4C83C-73FE-4AB5-881C-E3D36B7497AF}"/>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 xmlns:a16="http://schemas.microsoft.com/office/drawing/2014/main" id="{C58A1162-8FB9-4A1E-BE14-A5B3E4698904}"/>
              </a:ext>
            </a:extLst>
          </p:cNvPr>
          <p:cNvSpPr>
            <a:spLocks noGrp="1"/>
          </p:cNvSpPr>
          <p:nvPr>
            <p:ph type="sldNum" sz="quarter" idx="12"/>
          </p:nvPr>
        </p:nvSpPr>
        <p:spPr/>
        <p:txBody>
          <a:bodyPr/>
          <a:lstStyle/>
          <a:p>
            <a:fld id="{24C8C45C-947F-4981-8B3F-4F32E973C901}" type="slidenum">
              <a:rPr lang="da-DK" smtClean="0"/>
              <a:pPr/>
              <a:t>1</a:t>
            </a:fld>
            <a:endParaRPr lang="da-DK" dirty="0"/>
          </a:p>
        </p:txBody>
      </p:sp>
      <p:pic>
        <p:nvPicPr>
          <p:cNvPr id="22" name="Picture Placeholder 21">
            <a:extLst>
              <a:ext uri="{FF2B5EF4-FFF2-40B4-BE49-F238E27FC236}">
                <a16:creationId xmlns="" xmlns:a16="http://schemas.microsoft.com/office/drawing/2014/main" id="{F7C1A1E2-5B76-4C36-8E47-30D148F96A82}"/>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tretch>
            <a:fillRect/>
          </a:stretch>
        </p:blipFill>
        <p:spPr>
          <a:xfrm>
            <a:off x="-517489" y="1854792"/>
            <a:ext cx="6035639" cy="2090512"/>
          </a:xfrm>
        </p:spPr>
      </p:pic>
      <p:sp>
        <p:nvSpPr>
          <p:cNvPr id="2" name="Titel 1"/>
          <p:cNvSpPr>
            <a:spLocks noGrp="1"/>
          </p:cNvSpPr>
          <p:nvPr>
            <p:ph type="ctrTitle"/>
          </p:nvPr>
        </p:nvSpPr>
        <p:spPr>
          <a:xfrm>
            <a:off x="651374" y="4233734"/>
            <a:ext cx="8133851" cy="580800"/>
          </a:xfrm>
        </p:spPr>
        <p:txBody>
          <a:bodyPr/>
          <a:lstStyle/>
          <a:p>
            <a:r>
              <a:rPr lang="da-DK" dirty="0" smtClean="0"/>
              <a:t>Øvelse for XX</a:t>
            </a:r>
            <a:endParaRPr lang="da-DK" dirty="0"/>
          </a:p>
        </p:txBody>
      </p:sp>
    </p:spTree>
    <p:extLst>
      <p:ext uri="{BB962C8B-B14F-4D97-AF65-F5344CB8AC3E}">
        <p14:creationId xmlns:p14="http://schemas.microsoft.com/office/powerpoint/2010/main" val="3106621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10</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3"/>
          <p:cNvSpPr>
            <a:spLocks noGrp="1"/>
          </p:cNvSpPr>
          <p:nvPr>
            <p:ph type="title"/>
          </p:nvPr>
        </p:nvSpPr>
        <p:spPr>
          <a:xfrm>
            <a:off x="944554" y="727566"/>
            <a:ext cx="7067128" cy="1143000"/>
          </a:xfrm>
        </p:spPr>
        <p:txBody>
          <a:bodyPr/>
          <a:lstStyle/>
          <a:p>
            <a:r>
              <a:rPr lang="da-DK" dirty="0" smtClean="0"/>
              <a:t>Niveau og opgaver</a:t>
            </a:r>
            <a:endParaRPr lang="da-DK" dirty="0"/>
          </a:p>
        </p:txBody>
      </p:sp>
      <p:sp>
        <p:nvSpPr>
          <p:cNvPr id="7" name="Pladsholder til indhold 7"/>
          <p:cNvSpPr txBox="1">
            <a:spLocks/>
          </p:cNvSpPr>
          <p:nvPr/>
        </p:nvSpPr>
        <p:spPr>
          <a:xfrm>
            <a:off x="1497739" y="1625839"/>
            <a:ext cx="6546117" cy="4318000"/>
          </a:xfrm>
          <a:prstGeom prst="rect">
            <a:avLst/>
          </a:prstGeom>
        </p:spPr>
        <p:txBody>
          <a:bodyPr/>
          <a:lst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a:lstStyle>
          <a:p>
            <a:pPr>
              <a:buFont typeface="Verdana" panose="020B0604030504040204" pitchFamily="34" charset="0"/>
              <a:buNone/>
            </a:pPr>
            <a:r>
              <a:rPr lang="da-DK" sz="1800" b="1" dirty="0" smtClean="0"/>
              <a:t>Strategiske niveau</a:t>
            </a:r>
          </a:p>
          <a:p>
            <a:r>
              <a:rPr lang="da-DK" sz="1800" dirty="0" smtClean="0"/>
              <a:t>Fastlægger de overordnede og langsigtede mål, midler og metoder</a:t>
            </a:r>
          </a:p>
          <a:p>
            <a:pPr>
              <a:buFont typeface="Verdana" panose="020B0604030504040204" pitchFamily="34" charset="0"/>
              <a:buNone/>
            </a:pPr>
            <a:r>
              <a:rPr lang="da-DK" sz="1800" b="1" dirty="0" smtClean="0"/>
              <a:t>Operationelle niveau</a:t>
            </a:r>
          </a:p>
          <a:p>
            <a:r>
              <a:rPr lang="da-DK" sz="1800" dirty="0" smtClean="0"/>
              <a:t>Omsætter strategiske beslutninger til operative handlinger og koordinerer den samlede indsats</a:t>
            </a:r>
          </a:p>
          <a:p>
            <a:pPr>
              <a:buFont typeface="Verdana" panose="020B0604030504040204" pitchFamily="34" charset="0"/>
              <a:buNone/>
            </a:pPr>
            <a:r>
              <a:rPr lang="da-DK" sz="1800" b="1" dirty="0" smtClean="0"/>
              <a:t>Taktiske niveau</a:t>
            </a:r>
          </a:p>
          <a:p>
            <a:r>
              <a:rPr lang="da-DK" sz="1800" dirty="0" smtClean="0"/>
              <a:t>Udfører de operative handlinger</a:t>
            </a:r>
            <a:endParaRPr lang="da-DK" sz="1800" dirty="0"/>
          </a:p>
        </p:txBody>
      </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11</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graphicFrame>
        <p:nvGraphicFramePr>
          <p:cNvPr id="5" name="Tabel 4"/>
          <p:cNvGraphicFramePr>
            <a:graphicFrameLocks noGrp="1"/>
          </p:cNvGraphicFramePr>
          <p:nvPr>
            <p:extLst>
              <p:ext uri="{D42A27DB-BD31-4B8C-83A1-F6EECF244321}">
                <p14:modId xmlns:p14="http://schemas.microsoft.com/office/powerpoint/2010/main" val="3342294430"/>
              </p:ext>
            </p:extLst>
          </p:nvPr>
        </p:nvGraphicFramePr>
        <p:xfrm>
          <a:off x="1022930" y="1592538"/>
          <a:ext cx="6820942" cy="4077256"/>
        </p:xfrm>
        <a:graphic>
          <a:graphicData uri="http://schemas.openxmlformats.org/drawingml/2006/table">
            <a:tbl>
              <a:tblPr firstRow="1" bandRow="1">
                <a:tableStyleId>{073A0DAA-6AF3-43AB-8588-CEC1D06C72B9}</a:tableStyleId>
              </a:tblPr>
              <a:tblGrid>
                <a:gridCol w="3410471"/>
                <a:gridCol w="3410471"/>
              </a:tblGrid>
              <a:tr h="602536">
                <a:tc>
                  <a:txBody>
                    <a:bodyPr/>
                    <a:lstStyle/>
                    <a:p>
                      <a:r>
                        <a:rPr lang="da-DK" sz="1400" kern="1200" dirty="0" smtClean="0"/>
                        <a:t>Niveau</a:t>
                      </a:r>
                    </a:p>
                    <a:p>
                      <a:r>
                        <a:rPr lang="da-DK" sz="1400" kern="1200" dirty="0" smtClean="0"/>
                        <a:t>Opgaver </a:t>
                      </a:r>
                      <a:endParaRPr lang="da-DK" sz="1400" b="1" dirty="0">
                        <a:latin typeface="+mn-lt"/>
                      </a:endParaRPr>
                    </a:p>
                  </a:txBody>
                  <a:tcPr/>
                </a:tc>
                <a:tc>
                  <a:txBody>
                    <a:bodyPr/>
                    <a:lstStyle/>
                    <a:p>
                      <a:r>
                        <a:rPr lang="da-DK" sz="1400" kern="1200" dirty="0" smtClean="0"/>
                        <a:t>Hvilke enheder er på hvilket niveau? </a:t>
                      </a:r>
                      <a:endParaRPr lang="da-DK" sz="1400" b="1" dirty="0">
                        <a:latin typeface="+mn-lt"/>
                      </a:endParaRPr>
                    </a:p>
                  </a:txBody>
                  <a:tcPr/>
                </a:tc>
              </a:tr>
              <a:tr h="1035268">
                <a:tc>
                  <a:txBody>
                    <a:bodyPr/>
                    <a:lstStyle/>
                    <a:p>
                      <a:pPr>
                        <a:spcAft>
                          <a:spcPts val="0"/>
                        </a:spcAft>
                      </a:pPr>
                      <a:r>
                        <a:rPr lang="da-DK" sz="1400" dirty="0"/>
                        <a:t>Strategisk </a:t>
                      </a:r>
                    </a:p>
                    <a:p>
                      <a:pPr>
                        <a:spcAft>
                          <a:spcPts val="0"/>
                        </a:spcAft>
                      </a:pPr>
                      <a:r>
                        <a:rPr lang="da-DK" sz="1400" dirty="0"/>
                        <a:t>Fastlægger de overordnede og langsigtede mål, midler og </a:t>
                      </a:r>
                      <a:r>
                        <a:rPr lang="da-DK" sz="1400" dirty="0" smtClean="0"/>
                        <a:t>metoder</a:t>
                      </a:r>
                    </a:p>
                    <a:p>
                      <a:pPr>
                        <a:spcAft>
                          <a:spcPts val="0"/>
                        </a:spcAft>
                      </a:pPr>
                      <a:endParaRPr lang="da-DK" sz="1400" dirty="0" smtClean="0"/>
                    </a:p>
                    <a:p>
                      <a:pPr>
                        <a:spcAft>
                          <a:spcPts val="0"/>
                        </a:spcAft>
                      </a:pPr>
                      <a:endParaRPr lang="da-DK" sz="1400" dirty="0">
                        <a:latin typeface="+mn-lt"/>
                        <a:ea typeface="Calibri"/>
                        <a:cs typeface="Times New Roman"/>
                      </a:endParaRPr>
                    </a:p>
                  </a:txBody>
                  <a:tcPr/>
                </a:tc>
                <a:tc>
                  <a:txBody>
                    <a:bodyPr/>
                    <a:lstStyle/>
                    <a:p>
                      <a:pPr marL="0" algn="l" defTabSz="914400" rtl="0" eaLnBrk="1" latinLnBrk="0" hangingPunct="1">
                        <a:spcAft>
                          <a:spcPts val="0"/>
                        </a:spcAft>
                      </a:pPr>
                      <a:endParaRPr lang="da-DK" sz="1400" kern="1200" dirty="0">
                        <a:solidFill>
                          <a:srgbClr val="1F497D"/>
                        </a:solidFill>
                        <a:latin typeface="+mn-lt"/>
                        <a:ea typeface="Calibri"/>
                        <a:cs typeface="Times New Roman"/>
                      </a:endParaRPr>
                    </a:p>
                  </a:txBody>
                  <a:tcPr/>
                </a:tc>
              </a:tr>
              <a:tr h="1035268">
                <a:tc>
                  <a:txBody>
                    <a:bodyPr/>
                    <a:lstStyle/>
                    <a:p>
                      <a:pPr>
                        <a:spcAft>
                          <a:spcPts val="0"/>
                        </a:spcAft>
                      </a:pPr>
                      <a:r>
                        <a:rPr lang="da-DK" sz="1400" dirty="0"/>
                        <a:t>Operationelt </a:t>
                      </a:r>
                    </a:p>
                    <a:p>
                      <a:pPr>
                        <a:spcAft>
                          <a:spcPts val="0"/>
                        </a:spcAft>
                      </a:pPr>
                      <a:r>
                        <a:rPr lang="da-DK" sz="1400" dirty="0"/>
                        <a:t>Omsætter strategiske beslutninger til operative handlinger og </a:t>
                      </a:r>
                      <a:r>
                        <a:rPr lang="da-DK" sz="1400" dirty="0" smtClean="0"/>
                        <a:t>koordinerer </a:t>
                      </a:r>
                      <a:r>
                        <a:rPr lang="da-DK" sz="1400" dirty="0"/>
                        <a:t>den samlede </a:t>
                      </a:r>
                      <a:r>
                        <a:rPr lang="da-DK" sz="1400" dirty="0" smtClean="0"/>
                        <a:t>indsats</a:t>
                      </a:r>
                    </a:p>
                    <a:p>
                      <a:pPr>
                        <a:spcAft>
                          <a:spcPts val="0"/>
                        </a:spcAft>
                      </a:pPr>
                      <a:endParaRPr lang="da-DK" sz="1400" dirty="0">
                        <a:latin typeface="+mn-lt"/>
                        <a:ea typeface="Calibri"/>
                        <a:cs typeface="Times New Roman"/>
                      </a:endParaRPr>
                    </a:p>
                  </a:txBody>
                  <a:tcPr/>
                </a:tc>
                <a:tc>
                  <a:txBody>
                    <a:bodyPr/>
                    <a:lstStyle/>
                    <a:p>
                      <a:pPr marL="0" algn="l" defTabSz="914400" rtl="0" eaLnBrk="1" latinLnBrk="0" hangingPunct="1">
                        <a:spcAft>
                          <a:spcPts val="0"/>
                        </a:spcAft>
                      </a:pPr>
                      <a:endParaRPr lang="da-DK" sz="1400" kern="1200" dirty="0">
                        <a:solidFill>
                          <a:srgbClr val="1F497D"/>
                        </a:solidFill>
                        <a:latin typeface="+mn-lt"/>
                        <a:ea typeface="Calibri"/>
                        <a:cs typeface="Times New Roman"/>
                      </a:endParaRPr>
                    </a:p>
                  </a:txBody>
                  <a:tcPr/>
                </a:tc>
              </a:tr>
              <a:tr h="1035268">
                <a:tc>
                  <a:txBody>
                    <a:bodyPr/>
                    <a:lstStyle/>
                    <a:p>
                      <a:pPr>
                        <a:spcAft>
                          <a:spcPts val="0"/>
                        </a:spcAft>
                      </a:pPr>
                      <a:r>
                        <a:rPr lang="da-DK" sz="1400" dirty="0" smtClean="0"/>
                        <a:t>Taktisk</a:t>
                      </a:r>
                      <a:endParaRPr lang="da-DK" sz="1400" dirty="0"/>
                    </a:p>
                    <a:p>
                      <a:pPr>
                        <a:spcAft>
                          <a:spcPts val="0"/>
                        </a:spcAft>
                      </a:pPr>
                      <a:r>
                        <a:rPr lang="da-DK" sz="1400" dirty="0"/>
                        <a:t>Udfører de operative </a:t>
                      </a:r>
                      <a:r>
                        <a:rPr lang="da-DK" sz="1400" dirty="0" smtClean="0"/>
                        <a:t>handlinger</a:t>
                      </a:r>
                    </a:p>
                    <a:p>
                      <a:pPr>
                        <a:spcAft>
                          <a:spcPts val="0"/>
                        </a:spcAft>
                      </a:pPr>
                      <a:endParaRPr lang="da-DK" sz="1400" dirty="0" smtClean="0"/>
                    </a:p>
                    <a:p>
                      <a:pPr>
                        <a:spcAft>
                          <a:spcPts val="0"/>
                        </a:spcAft>
                      </a:pPr>
                      <a:endParaRPr lang="da-DK" sz="1400" dirty="0" smtClean="0"/>
                    </a:p>
                    <a:p>
                      <a:pPr>
                        <a:spcAft>
                          <a:spcPts val="0"/>
                        </a:spcAft>
                      </a:pPr>
                      <a:endParaRPr lang="da-DK" sz="1400" dirty="0">
                        <a:latin typeface="+mn-lt"/>
                        <a:ea typeface="Calibri"/>
                        <a:cs typeface="Times New Roman"/>
                      </a:endParaRPr>
                    </a:p>
                  </a:txBody>
                  <a:tcPr/>
                </a:tc>
                <a:tc>
                  <a:txBody>
                    <a:bodyPr/>
                    <a:lstStyle/>
                    <a:p>
                      <a:pPr marL="0" algn="l" defTabSz="914400" rtl="0" eaLnBrk="1" latinLnBrk="0" hangingPunct="1">
                        <a:spcAft>
                          <a:spcPts val="0"/>
                        </a:spcAft>
                      </a:pPr>
                      <a:endParaRPr lang="da-DK" sz="1400" kern="1200" dirty="0">
                        <a:solidFill>
                          <a:srgbClr val="1F497D"/>
                        </a:solidFill>
                        <a:latin typeface="+mn-lt"/>
                        <a:ea typeface="Calibri"/>
                        <a:cs typeface="Times New Roman"/>
                      </a:endParaRPr>
                    </a:p>
                  </a:txBody>
                  <a:tcPr/>
                </a:tc>
              </a:tr>
            </a:tbl>
          </a:graphicData>
        </a:graphic>
      </p:graphicFrame>
      <p:sp>
        <p:nvSpPr>
          <p:cNvPr id="7" name="Titel 3"/>
          <p:cNvSpPr>
            <a:spLocks noGrp="1"/>
          </p:cNvSpPr>
          <p:nvPr>
            <p:ph type="title"/>
          </p:nvPr>
        </p:nvSpPr>
        <p:spPr>
          <a:xfrm>
            <a:off x="594177" y="889935"/>
            <a:ext cx="7067128" cy="1143000"/>
          </a:xfrm>
        </p:spPr>
        <p:txBody>
          <a:bodyPr/>
          <a:lstStyle/>
          <a:p>
            <a:r>
              <a:rPr lang="da-DK" dirty="0" smtClean="0"/>
              <a:t>Niveau og opgaver</a:t>
            </a:r>
            <a:endParaRPr lang="da-DK" dirty="0"/>
          </a:p>
        </p:txBody>
      </p:sp>
    </p:spTree>
    <p:extLst>
      <p:ext uri="{BB962C8B-B14F-4D97-AF65-F5344CB8AC3E}">
        <p14:creationId xmlns:p14="http://schemas.microsoft.com/office/powerpoint/2010/main" val="210190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12</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txBox="1">
            <a:spLocks/>
          </p:cNvSpPr>
          <p:nvPr/>
        </p:nvSpPr>
        <p:spPr>
          <a:xfrm>
            <a:off x="2731155" y="2510195"/>
            <a:ext cx="3490183" cy="1470025"/>
          </a:xfrm>
          <a:prstGeom prst="rect">
            <a:avLst/>
          </a:prstGeom>
        </p:spPr>
        <p:txBody>
          <a:bodyPr vert="horz" lIns="0" tIns="0" rIns="0" bIns="0" rtlCol="0" anchor="t" anchorCtr="0">
            <a:normAutofit/>
          </a:bodyPr>
          <a:lstStyle>
            <a:lvl1pPr algn="l" defTabSz="685800" rtl="0" eaLnBrk="1" latinLnBrk="0" hangingPunct="1">
              <a:lnSpc>
                <a:spcPct val="102000"/>
              </a:lnSpc>
              <a:spcBef>
                <a:spcPct val="0"/>
              </a:spcBef>
              <a:buNone/>
              <a:defRPr sz="2600" b="1" kern="1200">
                <a:solidFill>
                  <a:schemeClr val="tx1"/>
                </a:solidFill>
                <a:latin typeface="+mj-lt"/>
                <a:ea typeface="+mj-ea"/>
                <a:cs typeface="+mj-cs"/>
              </a:defRPr>
            </a:lvl1pPr>
          </a:lstStyle>
          <a:p>
            <a:r>
              <a:rPr lang="da-DK" sz="5000" dirty="0" smtClean="0"/>
              <a:t>Situation</a:t>
            </a:r>
            <a:endParaRPr lang="da-DK" sz="5000" dirty="0"/>
          </a:p>
        </p:txBody>
      </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13</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380999" y="471179"/>
            <a:ext cx="8029573" cy="1179821"/>
          </a:xfrm>
        </p:spPr>
        <p:txBody>
          <a:bodyPr/>
          <a:lstStyle/>
          <a:p>
            <a:r>
              <a:rPr lang="da-DK" dirty="0" smtClean="0"/>
              <a:t>Situation: Indsæt overskrift på hændelsen</a:t>
            </a:r>
            <a:endParaRPr lang="da-DK" dirty="0"/>
          </a:p>
        </p:txBody>
      </p:sp>
      <p:sp>
        <p:nvSpPr>
          <p:cNvPr id="2" name="Rektangel 1"/>
          <p:cNvSpPr/>
          <p:nvPr/>
        </p:nvSpPr>
        <p:spPr>
          <a:xfrm>
            <a:off x="5016500" y="970826"/>
            <a:ext cx="4127500" cy="5355312"/>
          </a:xfrm>
          <a:prstGeom prst="rect">
            <a:avLst/>
          </a:prstGeom>
          <a:ln w="22225">
            <a:solidFill>
              <a:schemeClr val="tx1"/>
            </a:solidFill>
          </a:ln>
        </p:spPr>
        <p:txBody>
          <a:bodyPr wrap="square">
            <a:spAutoFit/>
          </a:bodyPr>
          <a:lstStyle/>
          <a:p>
            <a:r>
              <a:rPr lang="da-DK" dirty="0" smtClean="0"/>
              <a:t>Indsæt tekst om scenariet her</a:t>
            </a:r>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a:p>
        </p:txBody>
      </p:sp>
      <p:sp>
        <p:nvSpPr>
          <p:cNvPr id="3" name="Tekstboks 2"/>
          <p:cNvSpPr txBox="1"/>
          <p:nvPr/>
        </p:nvSpPr>
        <p:spPr>
          <a:xfrm>
            <a:off x="241300" y="1778000"/>
            <a:ext cx="4013200" cy="3462486"/>
          </a:xfrm>
          <a:prstGeom prst="rect">
            <a:avLst/>
          </a:prstGeom>
          <a:noFill/>
          <a:ln w="22225">
            <a:solidFill>
              <a:schemeClr val="tx1"/>
            </a:solidFill>
          </a:ln>
        </p:spPr>
        <p:txBody>
          <a:bodyPr wrap="square" lIns="0" tIns="0" rIns="0" bIns="0" rtlCol="0">
            <a:spAutoFit/>
          </a:bodyPr>
          <a:lstStyle/>
          <a:p>
            <a:pPr>
              <a:lnSpc>
                <a:spcPct val="125000"/>
              </a:lnSpc>
            </a:pPr>
            <a:r>
              <a:rPr lang="da-DK" sz="1200" dirty="0" smtClean="0"/>
              <a:t>Indsæt billede her</a:t>
            </a:r>
          </a:p>
          <a:p>
            <a:pPr>
              <a:lnSpc>
                <a:spcPct val="125000"/>
              </a:lnSpc>
            </a:pPr>
            <a:endParaRPr lang="da-DK" sz="1200" dirty="0"/>
          </a:p>
          <a:p>
            <a:pPr>
              <a:lnSpc>
                <a:spcPct val="125000"/>
              </a:lnSpc>
            </a:pPr>
            <a:endParaRPr lang="da-DK" sz="1200" dirty="0" smtClean="0"/>
          </a:p>
          <a:p>
            <a:pPr>
              <a:lnSpc>
                <a:spcPct val="125000"/>
              </a:lnSpc>
            </a:pPr>
            <a:endParaRPr lang="da-DK" sz="1200" dirty="0"/>
          </a:p>
          <a:p>
            <a:pPr>
              <a:lnSpc>
                <a:spcPct val="125000"/>
              </a:lnSpc>
            </a:pPr>
            <a:endParaRPr lang="da-DK" sz="1200" dirty="0" smtClean="0"/>
          </a:p>
          <a:p>
            <a:pPr>
              <a:lnSpc>
                <a:spcPct val="125000"/>
              </a:lnSpc>
            </a:pPr>
            <a:endParaRPr lang="da-DK" sz="1200" dirty="0"/>
          </a:p>
          <a:p>
            <a:pPr>
              <a:lnSpc>
                <a:spcPct val="125000"/>
              </a:lnSpc>
            </a:pPr>
            <a:endParaRPr lang="da-DK" sz="1200" dirty="0" smtClean="0"/>
          </a:p>
          <a:p>
            <a:pPr>
              <a:lnSpc>
                <a:spcPct val="125000"/>
              </a:lnSpc>
            </a:pPr>
            <a:endParaRPr lang="da-DK" sz="1200" dirty="0"/>
          </a:p>
          <a:p>
            <a:pPr>
              <a:lnSpc>
                <a:spcPct val="125000"/>
              </a:lnSpc>
            </a:pPr>
            <a:endParaRPr lang="da-DK" sz="1200" dirty="0" smtClean="0"/>
          </a:p>
          <a:p>
            <a:pPr>
              <a:lnSpc>
                <a:spcPct val="125000"/>
              </a:lnSpc>
            </a:pPr>
            <a:endParaRPr lang="da-DK" sz="1200" dirty="0"/>
          </a:p>
          <a:p>
            <a:pPr>
              <a:lnSpc>
                <a:spcPct val="125000"/>
              </a:lnSpc>
            </a:pPr>
            <a:endParaRPr lang="da-DK" sz="1200" dirty="0" smtClean="0"/>
          </a:p>
          <a:p>
            <a:pPr>
              <a:lnSpc>
                <a:spcPct val="125000"/>
              </a:lnSpc>
            </a:pPr>
            <a:endParaRPr lang="da-DK" sz="1200" dirty="0"/>
          </a:p>
          <a:p>
            <a:pPr>
              <a:lnSpc>
                <a:spcPct val="125000"/>
              </a:lnSpc>
            </a:pPr>
            <a:endParaRPr lang="da-DK" sz="1200" dirty="0" smtClean="0"/>
          </a:p>
          <a:p>
            <a:pPr>
              <a:lnSpc>
                <a:spcPct val="125000"/>
              </a:lnSpc>
            </a:pPr>
            <a:endParaRPr lang="da-DK" sz="1200" dirty="0"/>
          </a:p>
          <a:p>
            <a:pPr>
              <a:lnSpc>
                <a:spcPct val="125000"/>
              </a:lnSpc>
            </a:pPr>
            <a:endParaRPr lang="da-DK" sz="1200" dirty="0" err="1"/>
          </a:p>
        </p:txBody>
      </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14</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Pladsholder til indhold 7"/>
          <p:cNvSpPr txBox="1">
            <a:spLocks/>
          </p:cNvSpPr>
          <p:nvPr/>
        </p:nvSpPr>
        <p:spPr>
          <a:xfrm>
            <a:off x="1223290" y="1912186"/>
            <a:ext cx="5598746" cy="3146098"/>
          </a:xfrm>
          <a:prstGeom prst="rect">
            <a:avLst/>
          </a:prstGeom>
        </p:spPr>
        <p:txBody>
          <a:bodyPr/>
          <a:lst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a:lstStyle>
          <a:p>
            <a:endParaRPr lang="da-DK" sz="1800" dirty="0" smtClean="0">
              <a:solidFill>
                <a:srgbClr val="000000"/>
              </a:solidFill>
            </a:endParaRPr>
          </a:p>
          <a:p>
            <a:endParaRPr lang="da-DK" sz="1800" dirty="0" smtClean="0">
              <a:solidFill>
                <a:srgbClr val="000000"/>
              </a:solidFill>
            </a:endParaRPr>
          </a:p>
          <a:p>
            <a:endParaRPr lang="da-DK" sz="1800" dirty="0" smtClean="0">
              <a:solidFill>
                <a:srgbClr val="000000"/>
              </a:solidFill>
            </a:endParaRPr>
          </a:p>
          <a:p>
            <a:r>
              <a:rPr lang="da-DK" sz="1800" dirty="0" smtClean="0">
                <a:solidFill>
                  <a:srgbClr val="000000"/>
                </a:solidFill>
              </a:rPr>
              <a:t>Hvad gør du?</a:t>
            </a:r>
          </a:p>
          <a:p>
            <a:endParaRPr lang="da-DK" sz="1800" dirty="0">
              <a:solidFill>
                <a:srgbClr val="000000"/>
              </a:solidFill>
            </a:endParaRPr>
          </a:p>
          <a:p>
            <a:pPr marL="0" indent="0">
              <a:buNone/>
            </a:pPr>
            <a:r>
              <a:rPr lang="da-DK" sz="1800" dirty="0" smtClean="0">
                <a:solidFill>
                  <a:srgbClr val="000000"/>
                </a:solidFill>
              </a:rPr>
              <a:t>2 minutter med sidemakker</a:t>
            </a:r>
            <a:endParaRPr lang="da-DK" sz="1800" dirty="0">
              <a:solidFill>
                <a:srgbClr val="000000"/>
              </a:solidFill>
            </a:endParaRPr>
          </a:p>
        </p:txBody>
      </p:sp>
      <p:pic>
        <p:nvPicPr>
          <p:cNvPr id="7" name="Picture 2" descr="http://cdn.mysitemyway.com/etc-mysitemyway/icons/legacy-previews/icons/black-ink-grunge-stamps-textures-icons-alphanumeric/068714-black-ink-grunge-stamp-textures-icon-alphanumeric-question-mark1-ps.png"/>
          <p:cNvPicPr>
            <a:picLocks noChangeAspect="1" noChangeArrowheads="1"/>
          </p:cNvPicPr>
          <p:nvPr/>
        </p:nvPicPr>
        <p:blipFill>
          <a:blip r:embed="rId4" cstate="print"/>
          <a:srcRect/>
          <a:stretch>
            <a:fillRect/>
          </a:stretch>
        </p:blipFill>
        <p:spPr bwMode="auto">
          <a:xfrm>
            <a:off x="4637844" y="1642893"/>
            <a:ext cx="2293495" cy="29937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15</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Pladsholder til indhold 7"/>
          <p:cNvSpPr txBox="1">
            <a:spLocks/>
          </p:cNvSpPr>
          <p:nvPr/>
        </p:nvSpPr>
        <p:spPr>
          <a:xfrm>
            <a:off x="2067150" y="1966850"/>
            <a:ext cx="4104456" cy="3046326"/>
          </a:xfrm>
          <a:prstGeom prst="rect">
            <a:avLst/>
          </a:prstGeom>
        </p:spPr>
        <p:txBody>
          <a:bodyPr/>
          <a:lst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a:lstStyle>
          <a:p>
            <a:endParaRPr lang="da-DK" sz="1800" dirty="0" smtClean="0">
              <a:solidFill>
                <a:srgbClr val="000000"/>
              </a:solidFill>
            </a:endParaRPr>
          </a:p>
          <a:p>
            <a:r>
              <a:rPr lang="da-DK" sz="1800" dirty="0" smtClean="0"/>
              <a:t>2&amp;2, 5 min.</a:t>
            </a:r>
          </a:p>
          <a:p>
            <a:r>
              <a:rPr lang="da-DK" sz="1800" dirty="0" smtClean="0">
                <a:solidFill>
                  <a:srgbClr val="000000"/>
                </a:solidFill>
              </a:rPr>
              <a:t>Drøft mulige problemer og udfordringer for  ift. den konkrete situation</a:t>
            </a:r>
          </a:p>
          <a:p>
            <a:r>
              <a:rPr lang="da-DK" sz="1800" dirty="0" smtClean="0">
                <a:solidFill>
                  <a:srgbClr val="000000"/>
                </a:solidFill>
              </a:rPr>
              <a:t>IKKE løsninger </a:t>
            </a:r>
            <a:endParaRPr lang="da-DK" sz="1800" dirty="0">
              <a:solidFill>
                <a:srgbClr val="000000"/>
              </a:solidFill>
            </a:endParaRPr>
          </a:p>
        </p:txBody>
      </p:sp>
      <p:sp>
        <p:nvSpPr>
          <p:cNvPr id="8" name="Rektangel 7"/>
          <p:cNvSpPr/>
          <p:nvPr/>
        </p:nvSpPr>
        <p:spPr>
          <a:xfrm>
            <a:off x="1023034" y="1067448"/>
            <a:ext cx="6192688" cy="830997"/>
          </a:xfrm>
          <a:prstGeom prst="rect">
            <a:avLst/>
          </a:prstGeom>
        </p:spPr>
        <p:txBody>
          <a:bodyPr wrap="square">
            <a:spAutoFit/>
          </a:bodyPr>
          <a:lstStyle/>
          <a:p>
            <a:pPr lvl="0"/>
            <a:r>
              <a:rPr lang="da-DK" sz="2400" b="1" dirty="0" smtClean="0"/>
              <a:t>Hvilke problemer skaber denne situation for XX ?</a:t>
            </a:r>
            <a:endParaRPr lang="da-DK" sz="2400" b="1" dirty="0">
              <a:solidFill>
                <a:srgbClr val="000000"/>
              </a:solidFill>
            </a:endParaRPr>
          </a:p>
        </p:txBody>
      </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16</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grpSp>
        <p:nvGrpSpPr>
          <p:cNvPr id="5" name="Gruppe 16"/>
          <p:cNvGrpSpPr>
            <a:grpSpLocks/>
          </p:cNvGrpSpPr>
          <p:nvPr/>
        </p:nvGrpSpPr>
        <p:grpSpPr bwMode="auto">
          <a:xfrm>
            <a:off x="812347" y="1525960"/>
            <a:ext cx="6766924" cy="4423320"/>
            <a:chOff x="906586" y="2016403"/>
            <a:chExt cx="6197766" cy="3495790"/>
          </a:xfrm>
        </p:grpSpPr>
        <p:grpSp>
          <p:nvGrpSpPr>
            <p:cNvPr id="7" name="Gruppe 27"/>
            <p:cNvGrpSpPr>
              <a:grpSpLocks/>
            </p:cNvGrpSpPr>
            <p:nvPr/>
          </p:nvGrpSpPr>
          <p:grpSpPr bwMode="auto">
            <a:xfrm>
              <a:off x="1446013" y="2318071"/>
              <a:ext cx="5658339" cy="3194122"/>
              <a:chOff x="2055447" y="2612258"/>
              <a:chExt cx="5658339" cy="3194122"/>
            </a:xfrm>
          </p:grpSpPr>
          <p:sp>
            <p:nvSpPr>
              <p:cNvPr id="9" name="Kombinationstegning 8"/>
              <p:cNvSpPr/>
              <p:nvPr/>
            </p:nvSpPr>
            <p:spPr>
              <a:xfrm>
                <a:off x="2071258" y="3743401"/>
                <a:ext cx="2023681" cy="1734932"/>
              </a:xfrm>
              <a:custGeom>
                <a:avLst/>
                <a:gdLst>
                  <a:gd name="connsiteX0" fmla="*/ 0 w 2024185"/>
                  <a:gd name="connsiteY0" fmla="*/ 1953847 h 1953847"/>
                  <a:gd name="connsiteX1" fmla="*/ 390769 w 2024185"/>
                  <a:gd name="connsiteY1" fmla="*/ 1125416 h 1953847"/>
                  <a:gd name="connsiteX2" fmla="*/ 1109785 w 2024185"/>
                  <a:gd name="connsiteY2" fmla="*/ 351693 h 1953847"/>
                  <a:gd name="connsiteX3" fmla="*/ 2024185 w 2024185"/>
                  <a:gd name="connsiteY3" fmla="*/ 0 h 1953847"/>
                </a:gdLst>
                <a:ahLst/>
                <a:cxnLst>
                  <a:cxn ang="0">
                    <a:pos x="connsiteX0" y="connsiteY0"/>
                  </a:cxn>
                  <a:cxn ang="0">
                    <a:pos x="connsiteX1" y="connsiteY1"/>
                  </a:cxn>
                  <a:cxn ang="0">
                    <a:pos x="connsiteX2" y="connsiteY2"/>
                  </a:cxn>
                  <a:cxn ang="0">
                    <a:pos x="connsiteX3" y="connsiteY3"/>
                  </a:cxn>
                </a:cxnLst>
                <a:rect l="l" t="t" r="r" b="b"/>
                <a:pathLst>
                  <a:path w="2024185" h="1953847">
                    <a:moveTo>
                      <a:pt x="0" y="1953847"/>
                    </a:moveTo>
                    <a:cubicBezTo>
                      <a:pt x="102902" y="1673144"/>
                      <a:pt x="205805" y="1392442"/>
                      <a:pt x="390769" y="1125416"/>
                    </a:cubicBezTo>
                    <a:cubicBezTo>
                      <a:pt x="575733" y="858390"/>
                      <a:pt x="837549" y="539262"/>
                      <a:pt x="1109785" y="351693"/>
                    </a:cubicBezTo>
                    <a:cubicBezTo>
                      <a:pt x="1382021" y="164124"/>
                      <a:pt x="1703103" y="82062"/>
                      <a:pt x="2024185"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a-DK"/>
              </a:p>
            </p:txBody>
          </p:sp>
          <p:cxnSp>
            <p:nvCxnSpPr>
              <p:cNvPr id="10" name="Lige forbindelse 9"/>
              <p:cNvCxnSpPr/>
              <p:nvPr/>
            </p:nvCxnSpPr>
            <p:spPr>
              <a:xfrm>
                <a:off x="4094938" y="2689366"/>
                <a:ext cx="0" cy="27968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Kombinationstegning 10"/>
              <p:cNvSpPr/>
              <p:nvPr/>
            </p:nvSpPr>
            <p:spPr>
              <a:xfrm>
                <a:off x="4094938" y="3743401"/>
                <a:ext cx="3314446" cy="1731549"/>
              </a:xfrm>
              <a:custGeom>
                <a:avLst/>
                <a:gdLst>
                  <a:gd name="connsiteX0" fmla="*/ 0 w 3313723"/>
                  <a:gd name="connsiteY0" fmla="*/ 0 h 1731108"/>
                  <a:gd name="connsiteX1" fmla="*/ 617415 w 3313723"/>
                  <a:gd name="connsiteY1" fmla="*/ 132862 h 1731108"/>
                  <a:gd name="connsiteX2" fmla="*/ 1312984 w 3313723"/>
                  <a:gd name="connsiteY2" fmla="*/ 492369 h 1731108"/>
                  <a:gd name="connsiteX3" fmla="*/ 1914769 w 3313723"/>
                  <a:gd name="connsiteY3" fmla="*/ 1234831 h 1731108"/>
                  <a:gd name="connsiteX4" fmla="*/ 2688492 w 3313723"/>
                  <a:gd name="connsiteY4" fmla="*/ 1649046 h 1731108"/>
                  <a:gd name="connsiteX5" fmla="*/ 3313723 w 3313723"/>
                  <a:gd name="connsiteY5" fmla="*/ 1727200 h 1731108"/>
                  <a:gd name="connsiteX6" fmla="*/ 3313723 w 3313723"/>
                  <a:gd name="connsiteY6" fmla="*/ 1727200 h 173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3723" h="1731108">
                    <a:moveTo>
                      <a:pt x="0" y="0"/>
                    </a:moveTo>
                    <a:cubicBezTo>
                      <a:pt x="199292" y="25400"/>
                      <a:pt x="398584" y="50801"/>
                      <a:pt x="617415" y="132862"/>
                    </a:cubicBezTo>
                    <a:cubicBezTo>
                      <a:pt x="836246" y="214923"/>
                      <a:pt x="1096758" y="308708"/>
                      <a:pt x="1312984" y="492369"/>
                    </a:cubicBezTo>
                    <a:cubicBezTo>
                      <a:pt x="1529210" y="676030"/>
                      <a:pt x="1685518" y="1042052"/>
                      <a:pt x="1914769" y="1234831"/>
                    </a:cubicBezTo>
                    <a:cubicBezTo>
                      <a:pt x="2144020" y="1427611"/>
                      <a:pt x="2455333" y="1566984"/>
                      <a:pt x="2688492" y="1649046"/>
                    </a:cubicBezTo>
                    <a:cubicBezTo>
                      <a:pt x="2921651" y="1731108"/>
                      <a:pt x="3313723" y="1727200"/>
                      <a:pt x="3313723" y="1727200"/>
                    </a:cubicBezTo>
                    <a:lnTo>
                      <a:pt x="3313723" y="1727200"/>
                    </a:lnTo>
                  </a:path>
                </a:pathLst>
              </a:cu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a-DK" dirty="0">
                  <a:solidFill>
                    <a:srgbClr val="00B050"/>
                  </a:solidFill>
                </a:endParaRPr>
              </a:p>
            </p:txBody>
          </p:sp>
          <p:grpSp>
            <p:nvGrpSpPr>
              <p:cNvPr id="12" name="Gruppe 9"/>
              <p:cNvGrpSpPr>
                <a:grpSpLocks/>
              </p:cNvGrpSpPr>
              <p:nvPr/>
            </p:nvGrpSpPr>
            <p:grpSpPr bwMode="auto">
              <a:xfrm>
                <a:off x="2055447" y="2612258"/>
                <a:ext cx="5658339" cy="3194122"/>
                <a:chOff x="2055447" y="2612258"/>
                <a:chExt cx="5658339" cy="3194122"/>
              </a:xfrm>
            </p:grpSpPr>
            <p:cxnSp>
              <p:nvCxnSpPr>
                <p:cNvPr id="14" name="Lige pilforbindelse 13"/>
                <p:cNvCxnSpPr/>
                <p:nvPr/>
              </p:nvCxnSpPr>
              <p:spPr>
                <a:xfrm rot="5400000" flipH="1" flipV="1">
                  <a:off x="622101" y="4060560"/>
                  <a:ext cx="2898316" cy="261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Lige pilforbindelse 14"/>
                <p:cNvCxnSpPr/>
                <p:nvPr/>
              </p:nvCxnSpPr>
              <p:spPr>
                <a:xfrm>
                  <a:off x="2055580" y="5502006"/>
                  <a:ext cx="565820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kstboks 8"/>
                <p:cNvSpPr txBox="1">
                  <a:spLocks noChangeArrowheads="1"/>
                </p:cNvSpPr>
                <p:nvPr/>
              </p:nvSpPr>
              <p:spPr bwMode="auto">
                <a:xfrm>
                  <a:off x="7076832" y="5529381"/>
                  <a:ext cx="394660" cy="276999"/>
                </a:xfrm>
                <a:prstGeom prst="rect">
                  <a:avLst/>
                </a:prstGeom>
                <a:noFill/>
                <a:ln w="9525">
                  <a:noFill/>
                  <a:miter lim="800000"/>
                  <a:headEnd/>
                  <a:tailEnd/>
                </a:ln>
              </p:spPr>
              <p:txBody>
                <a:bodyPr wrap="none">
                  <a:spAutoFit/>
                </a:bodyPr>
                <a:lstStyle/>
                <a:p>
                  <a:r>
                    <a:rPr lang="da-DK" sz="1200"/>
                    <a:t>Tid</a:t>
                  </a:r>
                </a:p>
              </p:txBody>
            </p:sp>
          </p:grpSp>
          <p:sp>
            <p:nvSpPr>
              <p:cNvPr id="13" name="Tekstboks 25"/>
              <p:cNvSpPr txBox="1">
                <a:spLocks noChangeArrowheads="1"/>
              </p:cNvSpPr>
              <p:nvPr/>
            </p:nvSpPr>
            <p:spPr bwMode="auto">
              <a:xfrm>
                <a:off x="3941433" y="5521566"/>
                <a:ext cx="307638" cy="196702"/>
              </a:xfrm>
              <a:prstGeom prst="rect">
                <a:avLst/>
              </a:prstGeom>
              <a:noFill/>
              <a:ln w="9525">
                <a:noFill/>
                <a:miter lim="800000"/>
                <a:headEnd/>
                <a:tailEnd/>
              </a:ln>
            </p:spPr>
            <p:txBody>
              <a:bodyPr wrap="none">
                <a:spAutoFit/>
              </a:bodyPr>
              <a:lstStyle/>
              <a:p>
                <a:pPr algn="ctr"/>
                <a:r>
                  <a:rPr lang="da-DK" sz="1200" dirty="0"/>
                  <a:t>Nu</a:t>
                </a:r>
              </a:p>
            </p:txBody>
          </p:sp>
        </p:grpSp>
        <p:sp>
          <p:nvSpPr>
            <p:cNvPr id="8" name="Tekstboks 14"/>
            <p:cNvSpPr txBox="1">
              <a:spLocks noChangeArrowheads="1"/>
            </p:cNvSpPr>
            <p:nvPr/>
          </p:nvSpPr>
          <p:spPr bwMode="auto">
            <a:xfrm>
              <a:off x="906586" y="2016403"/>
              <a:ext cx="1118511" cy="276999"/>
            </a:xfrm>
            <a:prstGeom prst="rect">
              <a:avLst/>
            </a:prstGeom>
            <a:noFill/>
            <a:ln w="9525">
              <a:noFill/>
              <a:miter lim="800000"/>
              <a:headEnd/>
              <a:tailEnd/>
            </a:ln>
          </p:spPr>
          <p:txBody>
            <a:bodyPr wrap="none">
              <a:spAutoFit/>
            </a:bodyPr>
            <a:lstStyle/>
            <a:p>
              <a:pPr algn="ctr"/>
              <a:r>
                <a:rPr lang="da-DK" sz="1200"/>
                <a:t>Konsekvenser</a:t>
              </a:r>
            </a:p>
          </p:txBody>
        </p:sp>
      </p:grpSp>
      <p:sp>
        <p:nvSpPr>
          <p:cNvPr id="17" name="Titel 1"/>
          <p:cNvSpPr>
            <a:spLocks noGrp="1"/>
          </p:cNvSpPr>
          <p:nvPr>
            <p:ph type="title"/>
          </p:nvPr>
        </p:nvSpPr>
        <p:spPr>
          <a:xfrm>
            <a:off x="552013" y="765239"/>
            <a:ext cx="7067128" cy="1143000"/>
          </a:xfrm>
        </p:spPr>
        <p:txBody>
          <a:bodyPr>
            <a:normAutofit/>
          </a:bodyPr>
          <a:lstStyle/>
          <a:p>
            <a:r>
              <a:rPr lang="da-DK" dirty="0" smtClean="0"/>
              <a:t>Almindelig antagelse</a:t>
            </a:r>
            <a:endParaRPr lang="da-DK" dirty="0"/>
          </a:p>
        </p:txBody>
      </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17</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665434" y="741576"/>
            <a:ext cx="7067128" cy="1143000"/>
          </a:xfrm>
        </p:spPr>
        <p:txBody>
          <a:bodyPr>
            <a:normAutofit/>
          </a:bodyPr>
          <a:lstStyle/>
          <a:p>
            <a:r>
              <a:rPr lang="da-DK" dirty="0" smtClean="0"/>
              <a:t>Hvad nu hvis…</a:t>
            </a:r>
            <a:endParaRPr lang="da-DK" dirty="0"/>
          </a:p>
        </p:txBody>
      </p:sp>
      <p:grpSp>
        <p:nvGrpSpPr>
          <p:cNvPr id="7" name="Gruppe 31"/>
          <p:cNvGrpSpPr/>
          <p:nvPr/>
        </p:nvGrpSpPr>
        <p:grpSpPr>
          <a:xfrm>
            <a:off x="684884" y="1737102"/>
            <a:ext cx="7313179" cy="4126490"/>
            <a:chOff x="1518877" y="1534758"/>
            <a:chExt cx="7570389" cy="4271622"/>
          </a:xfrm>
        </p:grpSpPr>
        <p:sp>
          <p:nvSpPr>
            <p:cNvPr id="8" name="Kombinationstegning 7"/>
            <p:cNvSpPr/>
            <p:nvPr/>
          </p:nvSpPr>
          <p:spPr>
            <a:xfrm>
              <a:off x="2071077" y="3743569"/>
              <a:ext cx="2024185" cy="1735016"/>
            </a:xfrm>
            <a:custGeom>
              <a:avLst/>
              <a:gdLst>
                <a:gd name="connsiteX0" fmla="*/ 0 w 2024185"/>
                <a:gd name="connsiteY0" fmla="*/ 1953847 h 1953847"/>
                <a:gd name="connsiteX1" fmla="*/ 390769 w 2024185"/>
                <a:gd name="connsiteY1" fmla="*/ 1125416 h 1953847"/>
                <a:gd name="connsiteX2" fmla="*/ 1109785 w 2024185"/>
                <a:gd name="connsiteY2" fmla="*/ 351693 h 1953847"/>
                <a:gd name="connsiteX3" fmla="*/ 2024185 w 2024185"/>
                <a:gd name="connsiteY3" fmla="*/ 0 h 1953847"/>
              </a:gdLst>
              <a:ahLst/>
              <a:cxnLst>
                <a:cxn ang="0">
                  <a:pos x="connsiteX0" y="connsiteY0"/>
                </a:cxn>
                <a:cxn ang="0">
                  <a:pos x="connsiteX1" y="connsiteY1"/>
                </a:cxn>
                <a:cxn ang="0">
                  <a:pos x="connsiteX2" y="connsiteY2"/>
                </a:cxn>
                <a:cxn ang="0">
                  <a:pos x="connsiteX3" y="connsiteY3"/>
                </a:cxn>
              </a:cxnLst>
              <a:rect l="l" t="t" r="r" b="b"/>
              <a:pathLst>
                <a:path w="2024185" h="1953847">
                  <a:moveTo>
                    <a:pt x="0" y="1953847"/>
                  </a:moveTo>
                  <a:cubicBezTo>
                    <a:pt x="102902" y="1673144"/>
                    <a:pt x="205805" y="1392442"/>
                    <a:pt x="390769" y="1125416"/>
                  </a:cubicBezTo>
                  <a:cubicBezTo>
                    <a:pt x="575733" y="858390"/>
                    <a:pt x="837549" y="539262"/>
                    <a:pt x="1109785" y="351693"/>
                  </a:cubicBezTo>
                  <a:cubicBezTo>
                    <a:pt x="1382021" y="164124"/>
                    <a:pt x="1703103" y="82062"/>
                    <a:pt x="2024185"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9" name="Kombinationstegning 8"/>
            <p:cNvSpPr/>
            <p:nvPr/>
          </p:nvSpPr>
          <p:spPr>
            <a:xfrm>
              <a:off x="4103077" y="3751385"/>
              <a:ext cx="3329354" cy="992553"/>
            </a:xfrm>
            <a:custGeom>
              <a:avLst/>
              <a:gdLst>
                <a:gd name="connsiteX0" fmla="*/ 0 w 3329354"/>
                <a:gd name="connsiteY0" fmla="*/ 0 h 992553"/>
                <a:gd name="connsiteX1" fmla="*/ 1016000 w 3329354"/>
                <a:gd name="connsiteY1" fmla="*/ 234461 h 992553"/>
                <a:gd name="connsiteX2" fmla="*/ 3329354 w 3329354"/>
                <a:gd name="connsiteY2" fmla="*/ 992553 h 992553"/>
                <a:gd name="connsiteX3" fmla="*/ 3329354 w 3329354"/>
                <a:gd name="connsiteY3" fmla="*/ 992553 h 992553"/>
                <a:gd name="connsiteX4" fmla="*/ 3329354 w 3329354"/>
                <a:gd name="connsiteY4" fmla="*/ 992553 h 99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354" h="992553">
                  <a:moveTo>
                    <a:pt x="0" y="0"/>
                  </a:moveTo>
                  <a:cubicBezTo>
                    <a:pt x="230554" y="34518"/>
                    <a:pt x="461108" y="69036"/>
                    <a:pt x="1016000" y="234461"/>
                  </a:cubicBezTo>
                  <a:cubicBezTo>
                    <a:pt x="1570892" y="399887"/>
                    <a:pt x="3329354" y="992553"/>
                    <a:pt x="3329354" y="992553"/>
                  </a:cubicBezTo>
                  <a:lnTo>
                    <a:pt x="3329354" y="992553"/>
                  </a:lnTo>
                  <a:lnTo>
                    <a:pt x="3329354" y="992553"/>
                  </a:lnTo>
                </a:path>
              </a:pathLst>
            </a:cu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0" name="Kombinationstegning 9"/>
            <p:cNvSpPr/>
            <p:nvPr/>
          </p:nvSpPr>
          <p:spPr>
            <a:xfrm>
              <a:off x="4126524" y="3696677"/>
              <a:ext cx="3352770" cy="46892"/>
            </a:xfrm>
            <a:custGeom>
              <a:avLst/>
              <a:gdLst>
                <a:gd name="connsiteX0" fmla="*/ 0 w 3542975"/>
                <a:gd name="connsiteY0" fmla="*/ 49497 h 49497"/>
                <a:gd name="connsiteX1" fmla="*/ 1875692 w 3542975"/>
                <a:gd name="connsiteY1" fmla="*/ 2605 h 49497"/>
                <a:gd name="connsiteX2" fmla="*/ 3305908 w 3542975"/>
                <a:gd name="connsiteY2" fmla="*/ 33866 h 49497"/>
                <a:gd name="connsiteX3" fmla="*/ 3298092 w 3542975"/>
                <a:gd name="connsiteY3" fmla="*/ 33866 h 49497"/>
              </a:gdLst>
              <a:ahLst/>
              <a:cxnLst>
                <a:cxn ang="0">
                  <a:pos x="connsiteX0" y="connsiteY0"/>
                </a:cxn>
                <a:cxn ang="0">
                  <a:pos x="connsiteX1" y="connsiteY1"/>
                </a:cxn>
                <a:cxn ang="0">
                  <a:pos x="connsiteX2" y="connsiteY2"/>
                </a:cxn>
                <a:cxn ang="0">
                  <a:pos x="connsiteX3" y="connsiteY3"/>
                </a:cxn>
              </a:cxnLst>
              <a:rect l="l" t="t" r="r" b="b"/>
              <a:pathLst>
                <a:path w="3542975" h="49497">
                  <a:moveTo>
                    <a:pt x="0" y="49497"/>
                  </a:moveTo>
                  <a:lnTo>
                    <a:pt x="1875692" y="2605"/>
                  </a:lnTo>
                  <a:cubicBezTo>
                    <a:pt x="2426677" y="0"/>
                    <a:pt x="3068841" y="28656"/>
                    <a:pt x="3305908" y="33866"/>
                  </a:cubicBezTo>
                  <a:cubicBezTo>
                    <a:pt x="3542975" y="39076"/>
                    <a:pt x="3420533" y="36471"/>
                    <a:pt x="3298092" y="33866"/>
                  </a:cubicBezTo>
                </a:path>
              </a:pathLst>
            </a:cu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1" name="Kombinationstegning 10"/>
            <p:cNvSpPr/>
            <p:nvPr/>
          </p:nvSpPr>
          <p:spPr>
            <a:xfrm>
              <a:off x="4110892" y="2102338"/>
              <a:ext cx="3305908" cy="1641231"/>
            </a:xfrm>
            <a:custGeom>
              <a:avLst/>
              <a:gdLst>
                <a:gd name="connsiteX0" fmla="*/ 0 w 3305908"/>
                <a:gd name="connsiteY0" fmla="*/ 1641231 h 1641231"/>
                <a:gd name="connsiteX1" fmla="*/ 1164493 w 3305908"/>
                <a:gd name="connsiteY1" fmla="*/ 1391139 h 1641231"/>
                <a:gd name="connsiteX2" fmla="*/ 2282093 w 3305908"/>
                <a:gd name="connsiteY2" fmla="*/ 930031 h 1641231"/>
                <a:gd name="connsiteX3" fmla="*/ 3305908 w 3305908"/>
                <a:gd name="connsiteY3" fmla="*/ 0 h 1641231"/>
                <a:gd name="connsiteX4" fmla="*/ 3305908 w 3305908"/>
                <a:gd name="connsiteY4" fmla="*/ 0 h 1641231"/>
                <a:gd name="connsiteX5" fmla="*/ 3305908 w 3305908"/>
                <a:gd name="connsiteY5" fmla="*/ 0 h 1641231"/>
                <a:gd name="connsiteX6" fmla="*/ 3305908 w 3305908"/>
                <a:gd name="connsiteY6" fmla="*/ 0 h 16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5908" h="1641231">
                  <a:moveTo>
                    <a:pt x="0" y="1641231"/>
                  </a:moveTo>
                  <a:cubicBezTo>
                    <a:pt x="392072" y="1575451"/>
                    <a:pt x="784144" y="1509672"/>
                    <a:pt x="1164493" y="1391139"/>
                  </a:cubicBezTo>
                  <a:cubicBezTo>
                    <a:pt x="1544842" y="1272606"/>
                    <a:pt x="1925191" y="1161887"/>
                    <a:pt x="2282093" y="930031"/>
                  </a:cubicBezTo>
                  <a:cubicBezTo>
                    <a:pt x="2638995" y="698175"/>
                    <a:pt x="3305908" y="0"/>
                    <a:pt x="3305908" y="0"/>
                  </a:cubicBezTo>
                  <a:lnTo>
                    <a:pt x="3305908" y="0"/>
                  </a:lnTo>
                  <a:lnTo>
                    <a:pt x="3305908" y="0"/>
                  </a:lnTo>
                  <a:lnTo>
                    <a:pt x="3305908" y="0"/>
                  </a:lnTo>
                </a:path>
              </a:pathLst>
            </a:cu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2" name="Kombinationstegning 11"/>
            <p:cNvSpPr/>
            <p:nvPr/>
          </p:nvSpPr>
          <p:spPr>
            <a:xfrm>
              <a:off x="4186441" y="3173047"/>
              <a:ext cx="3199097" cy="2335497"/>
            </a:xfrm>
            <a:custGeom>
              <a:avLst/>
              <a:gdLst>
                <a:gd name="connsiteX0" fmla="*/ 41682 w 3199097"/>
                <a:gd name="connsiteY0" fmla="*/ 2297723 h 2335497"/>
                <a:gd name="connsiteX1" fmla="*/ 96390 w 3199097"/>
                <a:gd name="connsiteY1" fmla="*/ 2297723 h 2335497"/>
                <a:gd name="connsiteX2" fmla="*/ 620021 w 3199097"/>
                <a:gd name="connsiteY2" fmla="*/ 2071077 h 2335497"/>
                <a:gd name="connsiteX3" fmla="*/ 1354667 w 3199097"/>
                <a:gd name="connsiteY3" fmla="*/ 1609970 h 2335497"/>
                <a:gd name="connsiteX4" fmla="*/ 3199097 w 3199097"/>
                <a:gd name="connsiteY4" fmla="*/ 0 h 2335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9097" h="2335497">
                  <a:moveTo>
                    <a:pt x="41682" y="2297723"/>
                  </a:moveTo>
                  <a:cubicBezTo>
                    <a:pt x="20841" y="2316610"/>
                    <a:pt x="0" y="2335497"/>
                    <a:pt x="96390" y="2297723"/>
                  </a:cubicBezTo>
                  <a:cubicBezTo>
                    <a:pt x="192780" y="2259949"/>
                    <a:pt x="410308" y="2185702"/>
                    <a:pt x="620021" y="2071077"/>
                  </a:cubicBezTo>
                  <a:cubicBezTo>
                    <a:pt x="829734" y="1956452"/>
                    <a:pt x="924821" y="1955149"/>
                    <a:pt x="1354667" y="1609970"/>
                  </a:cubicBezTo>
                  <a:cubicBezTo>
                    <a:pt x="1784513" y="1264791"/>
                    <a:pt x="2898205" y="267026"/>
                    <a:pt x="3199097" y="0"/>
                  </a:cubicBezTo>
                </a:path>
              </a:pathLst>
            </a:cu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grpSp>
          <p:nvGrpSpPr>
            <p:cNvPr id="13" name="Gruppe 9"/>
            <p:cNvGrpSpPr/>
            <p:nvPr/>
          </p:nvGrpSpPr>
          <p:grpSpPr>
            <a:xfrm>
              <a:off x="1518877" y="1534758"/>
              <a:ext cx="6194909" cy="4271622"/>
              <a:chOff x="1518877" y="1534758"/>
              <a:chExt cx="6194909" cy="4271622"/>
            </a:xfrm>
          </p:grpSpPr>
          <p:cxnSp>
            <p:nvCxnSpPr>
              <p:cNvPr id="20" name="Lige pilforbindelse 19"/>
              <p:cNvCxnSpPr/>
              <p:nvPr/>
            </p:nvCxnSpPr>
            <p:spPr>
              <a:xfrm flipV="1">
                <a:off x="2071077" y="1836606"/>
                <a:ext cx="0" cy="367323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Lige pilforbindelse 20"/>
              <p:cNvCxnSpPr/>
              <p:nvPr/>
            </p:nvCxnSpPr>
            <p:spPr>
              <a:xfrm>
                <a:off x="2055447" y="5494205"/>
                <a:ext cx="565833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kstboks 21"/>
              <p:cNvSpPr txBox="1"/>
              <p:nvPr/>
            </p:nvSpPr>
            <p:spPr>
              <a:xfrm>
                <a:off x="1518877" y="1534758"/>
                <a:ext cx="1118511" cy="276999"/>
              </a:xfrm>
              <a:prstGeom prst="rect">
                <a:avLst/>
              </a:prstGeom>
              <a:noFill/>
            </p:spPr>
            <p:txBody>
              <a:bodyPr wrap="none" rtlCol="0">
                <a:spAutoFit/>
              </a:bodyPr>
              <a:lstStyle/>
              <a:p>
                <a:r>
                  <a:rPr lang="da-DK" sz="1200" dirty="0" smtClean="0"/>
                  <a:t>Konsekvenser</a:t>
                </a:r>
                <a:endParaRPr lang="da-DK" sz="1200" dirty="0"/>
              </a:p>
            </p:txBody>
          </p:sp>
          <p:sp>
            <p:nvSpPr>
              <p:cNvPr id="23" name="Tekstboks 22"/>
              <p:cNvSpPr txBox="1"/>
              <p:nvPr/>
            </p:nvSpPr>
            <p:spPr>
              <a:xfrm>
                <a:off x="7076832" y="5529381"/>
                <a:ext cx="394660" cy="276999"/>
              </a:xfrm>
              <a:prstGeom prst="rect">
                <a:avLst/>
              </a:prstGeom>
              <a:noFill/>
            </p:spPr>
            <p:txBody>
              <a:bodyPr wrap="none" rtlCol="0">
                <a:spAutoFit/>
              </a:bodyPr>
              <a:lstStyle/>
              <a:p>
                <a:r>
                  <a:rPr lang="da-DK" sz="1200" dirty="0" smtClean="0"/>
                  <a:t>Tid</a:t>
                </a:r>
                <a:endParaRPr lang="da-DK" sz="1200" dirty="0"/>
              </a:p>
            </p:txBody>
          </p:sp>
        </p:grpSp>
        <p:sp>
          <p:nvSpPr>
            <p:cNvPr id="14" name="Tekstboks 13"/>
            <p:cNvSpPr txBox="1"/>
            <p:nvPr/>
          </p:nvSpPr>
          <p:spPr>
            <a:xfrm>
              <a:off x="7412904" y="3591165"/>
              <a:ext cx="1219565" cy="276999"/>
            </a:xfrm>
            <a:prstGeom prst="rect">
              <a:avLst/>
            </a:prstGeom>
            <a:noFill/>
          </p:spPr>
          <p:txBody>
            <a:bodyPr wrap="none" rtlCol="0">
              <a:spAutoFit/>
            </a:bodyPr>
            <a:lstStyle/>
            <a:p>
              <a:r>
                <a:rPr lang="da-DK" sz="1200" dirty="0" smtClean="0"/>
                <a:t>Vedholdenhed?</a:t>
              </a:r>
              <a:endParaRPr lang="da-DK" sz="1200" dirty="0"/>
            </a:p>
          </p:txBody>
        </p:sp>
        <p:sp>
          <p:nvSpPr>
            <p:cNvPr id="15" name="Tekstboks 14"/>
            <p:cNvSpPr txBox="1"/>
            <p:nvPr/>
          </p:nvSpPr>
          <p:spPr>
            <a:xfrm>
              <a:off x="7412894" y="2934677"/>
              <a:ext cx="1332522" cy="276999"/>
            </a:xfrm>
            <a:prstGeom prst="rect">
              <a:avLst/>
            </a:prstGeom>
            <a:noFill/>
          </p:spPr>
          <p:txBody>
            <a:bodyPr wrap="square" rtlCol="0">
              <a:spAutoFit/>
            </a:bodyPr>
            <a:lstStyle/>
            <a:p>
              <a:r>
                <a:rPr lang="da-DK" sz="1200" dirty="0" smtClean="0"/>
                <a:t>Omvæltning?</a:t>
              </a:r>
              <a:endParaRPr lang="da-DK" sz="1200" dirty="0"/>
            </a:p>
          </p:txBody>
        </p:sp>
        <p:sp>
          <p:nvSpPr>
            <p:cNvPr id="16" name="Tekstboks 15"/>
            <p:cNvSpPr txBox="1"/>
            <p:nvPr/>
          </p:nvSpPr>
          <p:spPr>
            <a:xfrm>
              <a:off x="7416805" y="1867879"/>
              <a:ext cx="1672461" cy="276999"/>
            </a:xfrm>
            <a:prstGeom prst="rect">
              <a:avLst/>
            </a:prstGeom>
            <a:noFill/>
          </p:spPr>
          <p:txBody>
            <a:bodyPr wrap="square" rtlCol="0">
              <a:spAutoFit/>
            </a:bodyPr>
            <a:lstStyle/>
            <a:p>
              <a:r>
                <a:rPr lang="da-DK" sz="1200" dirty="0" smtClean="0"/>
                <a:t>Forværring?</a:t>
              </a:r>
              <a:endParaRPr lang="da-DK" sz="1200" dirty="0"/>
            </a:p>
          </p:txBody>
        </p:sp>
        <p:sp>
          <p:nvSpPr>
            <p:cNvPr id="17" name="Tekstboks 16"/>
            <p:cNvSpPr txBox="1"/>
            <p:nvPr/>
          </p:nvSpPr>
          <p:spPr>
            <a:xfrm>
              <a:off x="7416807" y="4611073"/>
              <a:ext cx="1602123" cy="276999"/>
            </a:xfrm>
            <a:prstGeom prst="rect">
              <a:avLst/>
            </a:prstGeom>
            <a:noFill/>
          </p:spPr>
          <p:txBody>
            <a:bodyPr wrap="square" rtlCol="0">
              <a:spAutoFit/>
            </a:bodyPr>
            <a:lstStyle/>
            <a:p>
              <a:r>
                <a:rPr lang="da-DK" sz="1200" dirty="0" smtClean="0"/>
                <a:t>Udmattelse?</a:t>
              </a:r>
              <a:endParaRPr lang="da-DK" sz="1200" dirty="0"/>
            </a:p>
          </p:txBody>
        </p:sp>
        <p:cxnSp>
          <p:nvCxnSpPr>
            <p:cNvPr id="18" name="Lige forbindelse 17"/>
            <p:cNvCxnSpPr/>
            <p:nvPr/>
          </p:nvCxnSpPr>
          <p:spPr>
            <a:xfrm>
              <a:off x="4095263" y="2688500"/>
              <a:ext cx="0" cy="27979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Tekstboks 18"/>
            <p:cNvSpPr txBox="1"/>
            <p:nvPr/>
          </p:nvSpPr>
          <p:spPr>
            <a:xfrm>
              <a:off x="3856891" y="5521566"/>
              <a:ext cx="373820" cy="276999"/>
            </a:xfrm>
            <a:prstGeom prst="rect">
              <a:avLst/>
            </a:prstGeom>
            <a:noFill/>
          </p:spPr>
          <p:txBody>
            <a:bodyPr wrap="none" rtlCol="0">
              <a:spAutoFit/>
            </a:bodyPr>
            <a:lstStyle/>
            <a:p>
              <a:r>
                <a:rPr lang="da-DK" sz="1200" dirty="0" smtClean="0"/>
                <a:t>Nu</a:t>
              </a:r>
              <a:endParaRPr lang="da-DK" sz="1200" dirty="0"/>
            </a:p>
          </p:txBody>
        </p:sp>
      </p:gr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18</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Pladsholder til indhold 7"/>
          <p:cNvSpPr txBox="1">
            <a:spLocks/>
          </p:cNvSpPr>
          <p:nvPr/>
        </p:nvSpPr>
        <p:spPr>
          <a:xfrm>
            <a:off x="454423" y="1405806"/>
            <a:ext cx="5552677" cy="5199144"/>
          </a:xfrm>
          <a:prstGeom prst="rect">
            <a:avLst/>
          </a:prstGeom>
        </p:spPr>
        <p:txBody>
          <a:bodyPr/>
          <a:lst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a:lstStyle>
          <a:p>
            <a:pPr>
              <a:buFont typeface="Verdana" panose="020B0604030504040204" pitchFamily="34" charset="0"/>
              <a:buNone/>
            </a:pPr>
            <a:r>
              <a:rPr lang="da-DK" sz="1600" b="1" dirty="0" smtClean="0"/>
              <a:t>1. del </a:t>
            </a:r>
          </a:p>
          <a:p>
            <a:r>
              <a:rPr lang="da-DK" sz="1600" dirty="0" smtClean="0"/>
              <a:t>2&amp;2, 5 min.</a:t>
            </a:r>
          </a:p>
          <a:p>
            <a:r>
              <a:rPr lang="da-DK" sz="1600" dirty="0" smtClean="0">
                <a:solidFill>
                  <a:srgbClr val="000000"/>
                </a:solidFill>
              </a:rPr>
              <a:t>Vælg to problemkort</a:t>
            </a:r>
          </a:p>
          <a:p>
            <a:r>
              <a:rPr lang="da-DK" sz="1600" dirty="0" smtClean="0">
                <a:solidFill>
                  <a:srgbClr val="000000"/>
                </a:solidFill>
              </a:rPr>
              <a:t>Drøft hvordan problemet konkret kan tage sig ud</a:t>
            </a:r>
          </a:p>
          <a:p>
            <a:r>
              <a:rPr lang="da-DK" sz="1600" dirty="0" smtClean="0">
                <a:solidFill>
                  <a:srgbClr val="000000"/>
                </a:solidFill>
              </a:rPr>
              <a:t>Præsentér og begrund for resten af gruppen</a:t>
            </a:r>
          </a:p>
          <a:p>
            <a:pPr>
              <a:buFont typeface="Verdana" panose="020B0604030504040204" pitchFamily="34" charset="0"/>
              <a:buNone/>
            </a:pPr>
            <a:r>
              <a:rPr lang="da-DK" sz="1600" b="1" dirty="0" smtClean="0">
                <a:solidFill>
                  <a:srgbClr val="000000"/>
                </a:solidFill>
              </a:rPr>
              <a:t>2. del</a:t>
            </a:r>
          </a:p>
          <a:p>
            <a:r>
              <a:rPr lang="da-DK" sz="1600" dirty="0" smtClean="0">
                <a:solidFill>
                  <a:srgbClr val="000000"/>
                </a:solidFill>
              </a:rPr>
              <a:t>Alle, </a:t>
            </a:r>
            <a:r>
              <a:rPr lang="da-DK" sz="1600" dirty="0">
                <a:solidFill>
                  <a:srgbClr val="000000"/>
                </a:solidFill>
              </a:rPr>
              <a:t>5</a:t>
            </a:r>
            <a:r>
              <a:rPr lang="da-DK" sz="1600" dirty="0" smtClean="0">
                <a:solidFill>
                  <a:srgbClr val="000000"/>
                </a:solidFill>
              </a:rPr>
              <a:t> min.</a:t>
            </a:r>
          </a:p>
          <a:p>
            <a:r>
              <a:rPr lang="da-DK" sz="1600" dirty="0" smtClean="0">
                <a:solidFill>
                  <a:srgbClr val="000000"/>
                </a:solidFill>
              </a:rPr>
              <a:t>Bliv enige om de tre problemer, som vurderes at indebære størst risiko ift. at  forværre organisationens situation</a:t>
            </a:r>
          </a:p>
          <a:p>
            <a:endParaRPr lang="da-DK" sz="1600" dirty="0">
              <a:solidFill>
                <a:srgbClr val="000000"/>
              </a:solidFill>
            </a:endParaRPr>
          </a:p>
        </p:txBody>
      </p:sp>
      <p:sp>
        <p:nvSpPr>
          <p:cNvPr id="8" name="Rektangel 7"/>
          <p:cNvSpPr/>
          <p:nvPr/>
        </p:nvSpPr>
        <p:spPr>
          <a:xfrm>
            <a:off x="237778" y="625435"/>
            <a:ext cx="6123792" cy="492443"/>
          </a:xfrm>
          <a:prstGeom prst="rect">
            <a:avLst/>
          </a:prstGeom>
        </p:spPr>
        <p:txBody>
          <a:bodyPr wrap="none">
            <a:spAutoFit/>
          </a:bodyPr>
          <a:lstStyle/>
          <a:p>
            <a:pPr lvl="0"/>
            <a:r>
              <a:rPr lang="da-DK" sz="2600" b="1" dirty="0" smtClean="0">
                <a:latin typeface="+mj-lt"/>
              </a:rPr>
              <a:t>Hvad kan forværre situationen?</a:t>
            </a:r>
            <a:endParaRPr lang="da-DK" sz="2600" b="1" dirty="0">
              <a:solidFill>
                <a:srgbClr val="000000"/>
              </a:solidFill>
              <a:latin typeface="+mj-lt"/>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38" t="2999" r="35088" b="61866"/>
          <a:stretch/>
        </p:blipFill>
        <p:spPr bwMode="auto">
          <a:xfrm>
            <a:off x="5041900" y="1562378"/>
            <a:ext cx="3514668" cy="1311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19</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grpSp>
        <p:nvGrpSpPr>
          <p:cNvPr id="5" name="Gruppe 10"/>
          <p:cNvGrpSpPr/>
          <p:nvPr/>
        </p:nvGrpSpPr>
        <p:grpSpPr>
          <a:xfrm>
            <a:off x="680642" y="523680"/>
            <a:ext cx="7911478" cy="5976664"/>
            <a:chOff x="877836" y="560439"/>
            <a:chExt cx="6873130" cy="5088193"/>
          </a:xfrm>
        </p:grpSpPr>
        <p:pic>
          <p:nvPicPr>
            <p:cNvPr id="7" name="Picture 2"/>
            <p:cNvPicPr>
              <a:picLocks noChangeAspect="1" noChangeArrowheads="1"/>
            </p:cNvPicPr>
            <p:nvPr/>
          </p:nvPicPr>
          <p:blipFill>
            <a:blip r:embed="rId4" cstate="print"/>
            <a:srcRect r="1988" b="4033"/>
            <a:stretch>
              <a:fillRect/>
            </a:stretch>
          </p:blipFill>
          <p:spPr bwMode="auto">
            <a:xfrm>
              <a:off x="877836" y="560439"/>
              <a:ext cx="3015738" cy="5088193"/>
            </a:xfrm>
            <a:prstGeom prst="rect">
              <a:avLst/>
            </a:prstGeom>
            <a:noFill/>
            <a:ln w="9525">
              <a:noFill/>
              <a:miter lim="800000"/>
              <a:headEnd/>
              <a:tailEnd/>
            </a:ln>
            <a:effectLst/>
          </p:spPr>
        </p:pic>
        <p:pic>
          <p:nvPicPr>
            <p:cNvPr id="8" name="Picture 3"/>
            <p:cNvPicPr>
              <a:picLocks noChangeAspect="1" noChangeArrowheads="1"/>
            </p:cNvPicPr>
            <p:nvPr/>
          </p:nvPicPr>
          <p:blipFill>
            <a:blip r:embed="rId5" cstate="print"/>
            <a:srcRect l="1202"/>
            <a:stretch>
              <a:fillRect/>
            </a:stretch>
          </p:blipFill>
          <p:spPr bwMode="auto">
            <a:xfrm>
              <a:off x="4741606" y="593321"/>
              <a:ext cx="3009360" cy="4325272"/>
            </a:xfrm>
            <a:prstGeom prst="rect">
              <a:avLst/>
            </a:prstGeom>
            <a:noFill/>
            <a:ln w="9525">
              <a:noFill/>
              <a:miter lim="800000"/>
              <a:headEnd/>
              <a:tailEnd/>
            </a:ln>
            <a:effectLst/>
          </p:spPr>
        </p:pic>
      </p:grpSp>
    </p:spTree>
    <p:extLst>
      <p:ext uri="{BB962C8B-B14F-4D97-AF65-F5344CB8AC3E}">
        <p14:creationId xmlns:p14="http://schemas.microsoft.com/office/powerpoint/2010/main" val="210190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2</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7" name="Titel 1"/>
          <p:cNvSpPr>
            <a:spLocks noGrp="1"/>
          </p:cNvSpPr>
          <p:nvPr>
            <p:ph type="title"/>
          </p:nvPr>
        </p:nvSpPr>
        <p:spPr>
          <a:xfrm>
            <a:off x="1310761" y="1433537"/>
            <a:ext cx="5593422" cy="1143000"/>
          </a:xfrm>
        </p:spPr>
        <p:txBody>
          <a:bodyPr/>
          <a:lstStyle/>
          <a:p>
            <a:r>
              <a:rPr lang="da-DK" dirty="0" smtClean="0"/>
              <a:t>Forløb</a:t>
            </a:r>
            <a:endParaRPr lang="da-DK" dirty="0"/>
          </a:p>
        </p:txBody>
      </p:sp>
      <p:graphicFrame>
        <p:nvGraphicFramePr>
          <p:cNvPr id="9" name="Tabel 8"/>
          <p:cNvGraphicFramePr>
            <a:graphicFrameLocks noGrp="1"/>
          </p:cNvGraphicFramePr>
          <p:nvPr>
            <p:extLst>
              <p:ext uri="{D42A27DB-BD31-4B8C-83A1-F6EECF244321}">
                <p14:modId xmlns:p14="http://schemas.microsoft.com/office/powerpoint/2010/main" val="2288709533"/>
              </p:ext>
            </p:extLst>
          </p:nvPr>
        </p:nvGraphicFramePr>
        <p:xfrm>
          <a:off x="1472726" y="2362675"/>
          <a:ext cx="6096000" cy="3708400"/>
        </p:xfrm>
        <a:graphic>
          <a:graphicData uri="http://schemas.openxmlformats.org/drawingml/2006/table">
            <a:tbl>
              <a:tblPr firstRow="1" bandRow="1">
                <a:tableStyleId>{073A0DAA-6AF3-43AB-8588-CEC1D06C72B9}</a:tableStyleId>
              </a:tblPr>
              <a:tblGrid>
                <a:gridCol w="4722975"/>
                <a:gridCol w="1373025"/>
              </a:tblGrid>
              <a:tr h="370840">
                <a:tc>
                  <a:txBody>
                    <a:bodyPr/>
                    <a:lstStyle/>
                    <a:p>
                      <a:r>
                        <a:rPr lang="da-DK" dirty="0" smtClean="0"/>
                        <a:t>Emne</a:t>
                      </a:r>
                      <a:endParaRPr lang="da-DK" dirty="0"/>
                    </a:p>
                  </a:txBody>
                  <a:tcPr/>
                </a:tc>
                <a:tc>
                  <a:txBody>
                    <a:bodyPr/>
                    <a:lstStyle/>
                    <a:p>
                      <a:r>
                        <a:rPr lang="da-DK" dirty="0" smtClean="0"/>
                        <a:t>Tid</a:t>
                      </a:r>
                      <a:endParaRPr lang="da-DK" dirty="0"/>
                    </a:p>
                  </a:txBody>
                  <a:tcPr/>
                </a:tc>
              </a:tr>
              <a:tr h="370840">
                <a:tc>
                  <a:txBody>
                    <a:bodyPr/>
                    <a:lstStyle/>
                    <a:p>
                      <a:r>
                        <a:rPr lang="da-DK" dirty="0" smtClean="0"/>
                        <a:t>Indledning</a:t>
                      </a:r>
                      <a:endParaRPr lang="da-DK" dirty="0"/>
                    </a:p>
                  </a:txBody>
                  <a:tcPr/>
                </a:tc>
                <a:tc>
                  <a:txBody>
                    <a:bodyPr/>
                    <a:lstStyle/>
                    <a:p>
                      <a:r>
                        <a:rPr lang="da-DK" dirty="0" smtClean="0"/>
                        <a:t>10.00</a:t>
                      </a:r>
                      <a:endParaRPr lang="da-DK" dirty="0"/>
                    </a:p>
                  </a:txBody>
                  <a:tcPr/>
                </a:tc>
              </a:tr>
              <a:tr h="370840">
                <a:tc>
                  <a:txBody>
                    <a:bodyPr/>
                    <a:lstStyle/>
                    <a:p>
                      <a:r>
                        <a:rPr lang="da-DK" b="1" dirty="0" smtClean="0"/>
                        <a:t>Situation</a:t>
                      </a:r>
                      <a:endParaRPr lang="da-DK" b="1" dirty="0"/>
                    </a:p>
                  </a:txBody>
                  <a:tcPr/>
                </a:tc>
                <a:tc>
                  <a:txBody>
                    <a:bodyPr/>
                    <a:lstStyle/>
                    <a:p>
                      <a:r>
                        <a:rPr lang="da-DK" dirty="0" smtClean="0"/>
                        <a:t>10.15</a:t>
                      </a:r>
                      <a:endParaRPr lang="da-DK" dirty="0"/>
                    </a:p>
                  </a:txBody>
                  <a:tcPr/>
                </a:tc>
              </a:tr>
              <a:tr h="370840">
                <a:tc>
                  <a:txBody>
                    <a:bodyPr/>
                    <a:lstStyle/>
                    <a:p>
                      <a:r>
                        <a:rPr lang="da-DK" dirty="0" smtClean="0"/>
                        <a:t>Erkendelse, Forståelse, Udvikling</a:t>
                      </a:r>
                      <a:endParaRPr lang="da-DK" dirty="0"/>
                    </a:p>
                  </a:txBody>
                  <a:tcPr/>
                </a:tc>
                <a:tc>
                  <a:txBody>
                    <a:bodyPr/>
                    <a:lstStyle/>
                    <a:p>
                      <a:endParaRPr lang="da-DK" dirty="0"/>
                    </a:p>
                  </a:txBody>
                  <a:tcPr/>
                </a:tc>
              </a:tr>
              <a:tr h="370840">
                <a:tc>
                  <a:txBody>
                    <a:bodyPr/>
                    <a:lstStyle/>
                    <a:p>
                      <a:r>
                        <a:rPr lang="da-DK" b="1" dirty="0" smtClean="0"/>
                        <a:t>Retning</a:t>
                      </a:r>
                      <a:endParaRPr lang="da-DK" b="1"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a-DK" dirty="0" smtClean="0"/>
                        <a:t>10.50</a:t>
                      </a:r>
                    </a:p>
                  </a:txBody>
                  <a:tcPr/>
                </a:tc>
              </a:tr>
              <a:tr h="370840">
                <a:tc>
                  <a:txBody>
                    <a:bodyPr/>
                    <a:lstStyle/>
                    <a:p>
                      <a:r>
                        <a:rPr lang="da-DK" dirty="0" smtClean="0"/>
                        <a:t>Mål, Regler og værdier, strategiske partnere</a:t>
                      </a:r>
                      <a:endParaRPr lang="da-DK" dirty="0"/>
                    </a:p>
                  </a:txBody>
                  <a:tcPr/>
                </a:tc>
                <a:tc>
                  <a:txBody>
                    <a:bodyPr/>
                    <a:lstStyle/>
                    <a:p>
                      <a:endParaRPr lang="da-DK" dirty="0"/>
                    </a:p>
                  </a:txBody>
                  <a:tcPr/>
                </a:tc>
              </a:tr>
              <a:tr h="370840">
                <a:tc>
                  <a:txBody>
                    <a:bodyPr/>
                    <a:lstStyle/>
                    <a:p>
                      <a:r>
                        <a:rPr lang="da-DK" b="1" dirty="0" smtClean="0"/>
                        <a:t>Handling</a:t>
                      </a:r>
                      <a:endParaRPr lang="da-DK" b="1"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a-DK" dirty="0" smtClean="0"/>
                        <a:t>11.20</a:t>
                      </a:r>
                    </a:p>
                  </a:txBody>
                  <a:tcPr/>
                </a:tc>
              </a:tr>
              <a:tr h="370840">
                <a:tc>
                  <a:txBody>
                    <a:bodyPr/>
                    <a:lstStyle/>
                    <a:p>
                      <a:r>
                        <a:rPr lang="da-DK" dirty="0" smtClean="0"/>
                        <a:t>Beslutninger, prioritering, delegering</a:t>
                      </a:r>
                      <a:endParaRPr lang="da-DK" dirty="0"/>
                    </a:p>
                  </a:txBody>
                  <a:tcPr/>
                </a:tc>
                <a:tc>
                  <a:txBody>
                    <a:bodyPr/>
                    <a:lstStyle/>
                    <a:p>
                      <a:endParaRPr lang="da-DK" dirty="0"/>
                    </a:p>
                  </a:txBody>
                  <a:tcPr/>
                </a:tc>
              </a:tr>
              <a:tr h="370840">
                <a:tc>
                  <a:txBody>
                    <a:bodyPr/>
                    <a:lstStyle/>
                    <a:p>
                      <a:r>
                        <a:rPr lang="da-DK" dirty="0" smtClean="0"/>
                        <a:t>Tilbagemelding </a:t>
                      </a:r>
                      <a:endParaRPr lang="da-DK" dirty="0"/>
                    </a:p>
                  </a:txBody>
                  <a:tcPr/>
                </a:tc>
                <a:tc>
                  <a:txBody>
                    <a:bodyPr/>
                    <a:lstStyle/>
                    <a:p>
                      <a:r>
                        <a:rPr lang="da-DK" dirty="0" smtClean="0"/>
                        <a:t>11.50</a:t>
                      </a:r>
                      <a:endParaRPr lang="da-DK" dirty="0"/>
                    </a:p>
                  </a:txBody>
                  <a:tcPr/>
                </a:tc>
              </a:tr>
              <a:tr h="370840">
                <a:tc>
                  <a:txBody>
                    <a:bodyPr/>
                    <a:lstStyle/>
                    <a:p>
                      <a:r>
                        <a:rPr lang="da-DK" dirty="0" smtClean="0"/>
                        <a:t>Slut </a:t>
                      </a:r>
                      <a:endParaRPr lang="da-DK" dirty="0"/>
                    </a:p>
                  </a:txBody>
                  <a:tcPr/>
                </a:tc>
                <a:tc>
                  <a:txBody>
                    <a:bodyPr/>
                    <a:lstStyle/>
                    <a:p>
                      <a:r>
                        <a:rPr lang="da-DK" dirty="0" smtClean="0"/>
                        <a:t>12.00</a:t>
                      </a:r>
                      <a:endParaRPr lang="da-DK" dirty="0"/>
                    </a:p>
                  </a:txBody>
                  <a:tcPr/>
                </a:tc>
              </a:tr>
            </a:tbl>
          </a:graphicData>
        </a:graphic>
      </p:graphicFrame>
    </p:spTree>
    <p:extLst>
      <p:ext uri="{BB962C8B-B14F-4D97-AF65-F5344CB8AC3E}">
        <p14:creationId xmlns:p14="http://schemas.microsoft.com/office/powerpoint/2010/main" val="1518407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20</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426368" y="723383"/>
            <a:ext cx="5410944" cy="1143000"/>
          </a:xfrm>
        </p:spPr>
        <p:txBody>
          <a:bodyPr/>
          <a:lstStyle/>
          <a:p>
            <a:r>
              <a:rPr lang="da-DK" dirty="0" smtClean="0"/>
              <a:t>Udvikling</a:t>
            </a:r>
            <a:endParaRPr lang="da-DK" dirty="0"/>
          </a:p>
        </p:txBody>
      </p:sp>
      <p:sp>
        <p:nvSpPr>
          <p:cNvPr id="2" name="Tekstboks 1"/>
          <p:cNvSpPr txBox="1"/>
          <p:nvPr/>
        </p:nvSpPr>
        <p:spPr>
          <a:xfrm>
            <a:off x="774701" y="1587500"/>
            <a:ext cx="3133724" cy="4308872"/>
          </a:xfrm>
          <a:prstGeom prst="rect">
            <a:avLst/>
          </a:prstGeom>
          <a:noFill/>
          <a:ln w="22225">
            <a:solidFill>
              <a:schemeClr val="tx1"/>
            </a:solidFill>
          </a:ln>
        </p:spPr>
        <p:txBody>
          <a:bodyPr wrap="square" lIns="0" tIns="0" rIns="0" bIns="0" rtlCol="0">
            <a:spAutoFit/>
          </a:bodyPr>
          <a:lstStyle/>
          <a:p>
            <a:pPr>
              <a:lnSpc>
                <a:spcPct val="125000"/>
              </a:lnSpc>
            </a:pPr>
            <a:r>
              <a:rPr lang="da-DK" sz="1400" dirty="0" smtClean="0"/>
              <a:t>Indsæt tekst her</a:t>
            </a:r>
          </a:p>
          <a:p>
            <a:pPr>
              <a:lnSpc>
                <a:spcPct val="125000"/>
              </a:lnSpc>
            </a:pPr>
            <a:endParaRPr lang="da-DK" sz="1400" dirty="0"/>
          </a:p>
          <a:p>
            <a:pPr>
              <a:lnSpc>
                <a:spcPct val="125000"/>
              </a:lnSpc>
            </a:pPr>
            <a:endParaRPr lang="da-DK" sz="1400" dirty="0" smtClean="0"/>
          </a:p>
          <a:p>
            <a:pPr>
              <a:lnSpc>
                <a:spcPct val="125000"/>
              </a:lnSpc>
            </a:pPr>
            <a:endParaRPr lang="da-DK" sz="1400" dirty="0"/>
          </a:p>
          <a:p>
            <a:pPr>
              <a:lnSpc>
                <a:spcPct val="125000"/>
              </a:lnSpc>
            </a:pPr>
            <a:endParaRPr lang="da-DK" sz="1400" dirty="0" smtClean="0"/>
          </a:p>
          <a:p>
            <a:pPr>
              <a:lnSpc>
                <a:spcPct val="125000"/>
              </a:lnSpc>
            </a:pPr>
            <a:endParaRPr lang="da-DK" sz="1400" dirty="0"/>
          </a:p>
          <a:p>
            <a:pPr>
              <a:lnSpc>
                <a:spcPct val="125000"/>
              </a:lnSpc>
            </a:pPr>
            <a:endParaRPr lang="da-DK" sz="1400" dirty="0" smtClean="0"/>
          </a:p>
          <a:p>
            <a:pPr>
              <a:lnSpc>
                <a:spcPct val="125000"/>
              </a:lnSpc>
            </a:pPr>
            <a:endParaRPr lang="da-DK" sz="1400" dirty="0"/>
          </a:p>
          <a:p>
            <a:pPr>
              <a:lnSpc>
                <a:spcPct val="125000"/>
              </a:lnSpc>
            </a:pPr>
            <a:endParaRPr lang="da-DK" sz="1400" dirty="0" smtClean="0"/>
          </a:p>
          <a:p>
            <a:pPr>
              <a:lnSpc>
                <a:spcPct val="125000"/>
              </a:lnSpc>
            </a:pPr>
            <a:endParaRPr lang="da-DK" sz="1400" dirty="0"/>
          </a:p>
          <a:p>
            <a:pPr>
              <a:lnSpc>
                <a:spcPct val="125000"/>
              </a:lnSpc>
            </a:pPr>
            <a:endParaRPr lang="da-DK" sz="1400" dirty="0" smtClean="0"/>
          </a:p>
          <a:p>
            <a:pPr>
              <a:lnSpc>
                <a:spcPct val="125000"/>
              </a:lnSpc>
            </a:pPr>
            <a:endParaRPr lang="da-DK" sz="1400" dirty="0"/>
          </a:p>
          <a:p>
            <a:pPr>
              <a:lnSpc>
                <a:spcPct val="125000"/>
              </a:lnSpc>
            </a:pPr>
            <a:endParaRPr lang="da-DK" sz="1400" dirty="0" smtClean="0"/>
          </a:p>
          <a:p>
            <a:pPr>
              <a:lnSpc>
                <a:spcPct val="125000"/>
              </a:lnSpc>
            </a:pPr>
            <a:endParaRPr lang="da-DK" sz="1400" dirty="0" smtClean="0"/>
          </a:p>
          <a:p>
            <a:pPr marL="171450" indent="-171450">
              <a:lnSpc>
                <a:spcPct val="125000"/>
              </a:lnSpc>
              <a:buFontTx/>
              <a:buChar char="-"/>
            </a:pPr>
            <a:endParaRPr lang="da-DK" sz="1400" dirty="0" smtClean="0"/>
          </a:p>
          <a:p>
            <a:pPr marL="171450" indent="-171450">
              <a:lnSpc>
                <a:spcPct val="125000"/>
              </a:lnSpc>
              <a:buFontTx/>
              <a:buChar char="-"/>
            </a:pPr>
            <a:endParaRPr lang="da-DK" sz="1400" dirty="0"/>
          </a:p>
        </p:txBody>
      </p:sp>
      <p:sp>
        <p:nvSpPr>
          <p:cNvPr id="8" name="Tekstboks 7"/>
          <p:cNvSpPr txBox="1"/>
          <p:nvPr/>
        </p:nvSpPr>
        <p:spPr>
          <a:xfrm>
            <a:off x="4889501" y="1587500"/>
            <a:ext cx="3133724" cy="4308872"/>
          </a:xfrm>
          <a:prstGeom prst="rect">
            <a:avLst/>
          </a:prstGeom>
          <a:noFill/>
          <a:ln w="22225">
            <a:solidFill>
              <a:schemeClr val="tx1"/>
            </a:solidFill>
          </a:ln>
        </p:spPr>
        <p:txBody>
          <a:bodyPr wrap="square" lIns="0" tIns="0" rIns="0" bIns="0" rtlCol="0">
            <a:spAutoFit/>
          </a:bodyPr>
          <a:lstStyle/>
          <a:p>
            <a:pPr>
              <a:lnSpc>
                <a:spcPct val="125000"/>
              </a:lnSpc>
            </a:pPr>
            <a:r>
              <a:rPr lang="da-DK" sz="1400" dirty="0" smtClean="0"/>
              <a:t>Indsæt billede her</a:t>
            </a:r>
          </a:p>
          <a:p>
            <a:pPr>
              <a:lnSpc>
                <a:spcPct val="125000"/>
              </a:lnSpc>
            </a:pPr>
            <a:endParaRPr lang="da-DK" sz="1400" dirty="0"/>
          </a:p>
          <a:p>
            <a:pPr>
              <a:lnSpc>
                <a:spcPct val="125000"/>
              </a:lnSpc>
            </a:pPr>
            <a:endParaRPr lang="da-DK" sz="1400" dirty="0" smtClean="0"/>
          </a:p>
          <a:p>
            <a:pPr>
              <a:lnSpc>
                <a:spcPct val="125000"/>
              </a:lnSpc>
            </a:pPr>
            <a:endParaRPr lang="da-DK" sz="1400" dirty="0"/>
          </a:p>
          <a:p>
            <a:pPr>
              <a:lnSpc>
                <a:spcPct val="125000"/>
              </a:lnSpc>
            </a:pPr>
            <a:endParaRPr lang="da-DK" sz="1400" dirty="0" smtClean="0"/>
          </a:p>
          <a:p>
            <a:pPr>
              <a:lnSpc>
                <a:spcPct val="125000"/>
              </a:lnSpc>
            </a:pPr>
            <a:endParaRPr lang="da-DK" sz="1400" dirty="0"/>
          </a:p>
          <a:p>
            <a:pPr>
              <a:lnSpc>
                <a:spcPct val="125000"/>
              </a:lnSpc>
            </a:pPr>
            <a:endParaRPr lang="da-DK" sz="1400" dirty="0" smtClean="0"/>
          </a:p>
          <a:p>
            <a:pPr>
              <a:lnSpc>
                <a:spcPct val="125000"/>
              </a:lnSpc>
            </a:pPr>
            <a:endParaRPr lang="da-DK" sz="1400" dirty="0"/>
          </a:p>
          <a:p>
            <a:pPr>
              <a:lnSpc>
                <a:spcPct val="125000"/>
              </a:lnSpc>
            </a:pPr>
            <a:endParaRPr lang="da-DK" sz="1400" dirty="0" smtClean="0"/>
          </a:p>
          <a:p>
            <a:pPr>
              <a:lnSpc>
                <a:spcPct val="125000"/>
              </a:lnSpc>
            </a:pPr>
            <a:endParaRPr lang="da-DK" sz="1400" dirty="0"/>
          </a:p>
          <a:p>
            <a:pPr>
              <a:lnSpc>
                <a:spcPct val="125000"/>
              </a:lnSpc>
            </a:pPr>
            <a:endParaRPr lang="da-DK" sz="1400" dirty="0" smtClean="0"/>
          </a:p>
          <a:p>
            <a:pPr>
              <a:lnSpc>
                <a:spcPct val="125000"/>
              </a:lnSpc>
            </a:pPr>
            <a:endParaRPr lang="da-DK" sz="1400" dirty="0"/>
          </a:p>
          <a:p>
            <a:pPr>
              <a:lnSpc>
                <a:spcPct val="125000"/>
              </a:lnSpc>
            </a:pPr>
            <a:endParaRPr lang="da-DK" sz="1400" dirty="0" smtClean="0"/>
          </a:p>
          <a:p>
            <a:pPr>
              <a:lnSpc>
                <a:spcPct val="125000"/>
              </a:lnSpc>
            </a:pPr>
            <a:endParaRPr lang="da-DK" sz="1400" dirty="0" smtClean="0"/>
          </a:p>
          <a:p>
            <a:pPr marL="171450" indent="-171450">
              <a:lnSpc>
                <a:spcPct val="125000"/>
              </a:lnSpc>
              <a:buFontTx/>
              <a:buChar char="-"/>
            </a:pPr>
            <a:endParaRPr lang="da-DK" sz="1400" dirty="0" smtClean="0"/>
          </a:p>
          <a:p>
            <a:pPr marL="171450" indent="-171450">
              <a:lnSpc>
                <a:spcPct val="125000"/>
              </a:lnSpc>
              <a:buFontTx/>
              <a:buChar char="-"/>
            </a:pPr>
            <a:endParaRPr lang="da-DK" sz="1400" dirty="0"/>
          </a:p>
        </p:txBody>
      </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21</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txBox="1">
            <a:spLocks/>
          </p:cNvSpPr>
          <p:nvPr/>
        </p:nvSpPr>
        <p:spPr>
          <a:xfrm>
            <a:off x="3260995" y="2584838"/>
            <a:ext cx="4378946" cy="1470025"/>
          </a:xfrm>
          <a:prstGeom prst="rect">
            <a:avLst/>
          </a:prstGeom>
        </p:spPr>
        <p:txBody>
          <a:bodyPr vert="horz" lIns="0" tIns="0" rIns="0" bIns="0" rtlCol="0" anchor="t" anchorCtr="0">
            <a:normAutofit/>
          </a:bodyPr>
          <a:lstStyle>
            <a:lvl1pPr algn="l" defTabSz="685800" rtl="0" eaLnBrk="1" latinLnBrk="0" hangingPunct="1">
              <a:lnSpc>
                <a:spcPct val="102000"/>
              </a:lnSpc>
              <a:spcBef>
                <a:spcPct val="0"/>
              </a:spcBef>
              <a:buNone/>
              <a:defRPr sz="2600" b="1" kern="1200">
                <a:solidFill>
                  <a:schemeClr val="tx1"/>
                </a:solidFill>
                <a:latin typeface="+mj-lt"/>
                <a:ea typeface="+mj-ea"/>
                <a:cs typeface="+mj-cs"/>
              </a:defRPr>
            </a:lvl1pPr>
          </a:lstStyle>
          <a:p>
            <a:r>
              <a:rPr lang="da-DK" sz="5000" dirty="0" smtClean="0"/>
              <a:t>Retning</a:t>
            </a:r>
            <a:endParaRPr lang="da-DK" sz="5000" dirty="0"/>
          </a:p>
        </p:txBody>
      </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22</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623456" y="1106264"/>
            <a:ext cx="6995120" cy="1143000"/>
          </a:xfrm>
        </p:spPr>
        <p:txBody>
          <a:bodyPr/>
          <a:lstStyle/>
          <a:p>
            <a:r>
              <a:rPr lang="da-DK" dirty="0" smtClean="0"/>
              <a:t>Fire kategorier</a:t>
            </a:r>
            <a:endParaRPr lang="da-DK" dirty="0"/>
          </a:p>
        </p:txBody>
      </p:sp>
      <p:grpSp>
        <p:nvGrpSpPr>
          <p:cNvPr id="7" name="Gruppe 25"/>
          <p:cNvGrpSpPr/>
          <p:nvPr/>
        </p:nvGrpSpPr>
        <p:grpSpPr>
          <a:xfrm>
            <a:off x="1541727" y="2047096"/>
            <a:ext cx="4345919" cy="3757837"/>
            <a:chOff x="2393548" y="1677764"/>
            <a:chExt cx="4345919" cy="3757837"/>
          </a:xfrm>
        </p:grpSpPr>
        <p:grpSp>
          <p:nvGrpSpPr>
            <p:cNvPr id="8" name="Gruppe 8"/>
            <p:cNvGrpSpPr/>
            <p:nvPr/>
          </p:nvGrpSpPr>
          <p:grpSpPr>
            <a:xfrm>
              <a:off x="3420533" y="2116667"/>
              <a:ext cx="3318934" cy="3318934"/>
              <a:chOff x="2768600" y="1998133"/>
              <a:chExt cx="3318934" cy="3318934"/>
            </a:xfrm>
          </p:grpSpPr>
          <p:sp>
            <p:nvSpPr>
              <p:cNvPr id="13" name="Rektangel 12"/>
              <p:cNvSpPr/>
              <p:nvPr/>
            </p:nvSpPr>
            <p:spPr>
              <a:xfrm>
                <a:off x="2768600" y="1998133"/>
                <a:ext cx="1625600" cy="1625600"/>
              </a:xfrm>
              <a:prstGeom prst="rect">
                <a:avLst/>
              </a:prstGeom>
              <a:solidFill>
                <a:schemeClr val="tx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smtClean="0"/>
                  <a:t>Industriulykker</a:t>
                </a:r>
              </a:p>
              <a:p>
                <a:pPr algn="ctr"/>
                <a:r>
                  <a:rPr lang="da-DK" sz="1200" dirty="0" smtClean="0"/>
                  <a:t>Transportulykker</a:t>
                </a:r>
              </a:p>
              <a:p>
                <a:pPr algn="ctr"/>
                <a:r>
                  <a:rPr lang="da-DK" sz="1200" dirty="0" smtClean="0"/>
                  <a:t>Systemnedbrud</a:t>
                </a:r>
                <a:endParaRPr lang="da-DK" sz="1200" dirty="0"/>
              </a:p>
            </p:txBody>
          </p:sp>
          <p:sp>
            <p:nvSpPr>
              <p:cNvPr id="14" name="Rektangel 13"/>
              <p:cNvSpPr/>
              <p:nvPr/>
            </p:nvSpPr>
            <p:spPr>
              <a:xfrm>
                <a:off x="4461932" y="3691467"/>
                <a:ext cx="1625600" cy="1625600"/>
              </a:xfrm>
              <a:prstGeom prst="rect">
                <a:avLst/>
              </a:prstGeom>
              <a:solidFill>
                <a:schemeClr val="tx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smtClean="0"/>
                  <a:t>Undersøgelser</a:t>
                </a:r>
              </a:p>
              <a:p>
                <a:pPr algn="ctr"/>
                <a:r>
                  <a:rPr lang="da-DK" sz="1200" dirty="0" smtClean="0"/>
                  <a:t>Beskyldninger</a:t>
                </a:r>
              </a:p>
              <a:p>
                <a:pPr algn="ctr"/>
                <a:r>
                  <a:rPr lang="da-DK" sz="1200" dirty="0" smtClean="0"/>
                  <a:t>Krænkelser</a:t>
                </a:r>
                <a:endParaRPr lang="da-DK" sz="1200" dirty="0"/>
              </a:p>
            </p:txBody>
          </p:sp>
          <p:sp>
            <p:nvSpPr>
              <p:cNvPr id="15" name="Rektangel 14"/>
              <p:cNvSpPr/>
              <p:nvPr/>
            </p:nvSpPr>
            <p:spPr>
              <a:xfrm>
                <a:off x="2768600" y="3691467"/>
                <a:ext cx="1625600" cy="1625600"/>
              </a:xfrm>
              <a:prstGeom prst="rect">
                <a:avLst/>
              </a:prstGeom>
              <a:solidFill>
                <a:schemeClr val="tx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smtClean="0"/>
                  <a:t>Orkan/storme</a:t>
                </a:r>
              </a:p>
              <a:p>
                <a:pPr algn="ctr"/>
                <a:r>
                  <a:rPr lang="da-DK" sz="1200" dirty="0" smtClean="0"/>
                  <a:t>Sygdomme</a:t>
                </a:r>
              </a:p>
              <a:p>
                <a:pPr algn="ctr"/>
                <a:r>
                  <a:rPr lang="da-DK" sz="1200" dirty="0" smtClean="0"/>
                  <a:t>Terror</a:t>
                </a:r>
              </a:p>
            </p:txBody>
          </p:sp>
          <p:sp>
            <p:nvSpPr>
              <p:cNvPr id="16" name="Rektangel 15"/>
              <p:cNvSpPr/>
              <p:nvPr/>
            </p:nvSpPr>
            <p:spPr>
              <a:xfrm>
                <a:off x="4461934" y="1998133"/>
                <a:ext cx="1625600" cy="1625600"/>
              </a:xfrm>
              <a:prstGeom prst="rect">
                <a:avLst/>
              </a:prstGeom>
              <a:solidFill>
                <a:schemeClr val="tx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smtClean="0"/>
                  <a:t>Bedrageri</a:t>
                </a:r>
              </a:p>
              <a:p>
                <a:pPr algn="ctr"/>
                <a:r>
                  <a:rPr lang="da-DK" sz="1200" dirty="0" smtClean="0"/>
                  <a:t>Uredelighed</a:t>
                </a:r>
              </a:p>
              <a:p>
                <a:pPr algn="ctr"/>
                <a:r>
                  <a:rPr lang="da-DK" sz="1200" dirty="0" smtClean="0"/>
                  <a:t>Produktsvigt</a:t>
                </a:r>
                <a:endParaRPr lang="da-DK" sz="1200" dirty="0"/>
              </a:p>
            </p:txBody>
          </p:sp>
        </p:grpSp>
        <p:sp>
          <p:nvSpPr>
            <p:cNvPr id="9" name="Tekstboks 8"/>
            <p:cNvSpPr txBox="1"/>
            <p:nvPr/>
          </p:nvSpPr>
          <p:spPr>
            <a:xfrm>
              <a:off x="2529016" y="2743199"/>
              <a:ext cx="808683" cy="369332"/>
            </a:xfrm>
            <a:prstGeom prst="rect">
              <a:avLst/>
            </a:prstGeom>
            <a:noFill/>
          </p:spPr>
          <p:txBody>
            <a:bodyPr wrap="none" rtlCol="0">
              <a:spAutoFit/>
            </a:bodyPr>
            <a:lstStyle/>
            <a:p>
              <a:pPr algn="r"/>
              <a:r>
                <a:rPr lang="da-DK" dirty="0" smtClean="0"/>
                <a:t>Intern</a:t>
              </a:r>
              <a:endParaRPr lang="da-DK" dirty="0"/>
            </a:p>
          </p:txBody>
        </p:sp>
        <p:sp>
          <p:nvSpPr>
            <p:cNvPr id="10" name="Tekstboks 9"/>
            <p:cNvSpPr txBox="1"/>
            <p:nvPr/>
          </p:nvSpPr>
          <p:spPr>
            <a:xfrm>
              <a:off x="2393548" y="4436534"/>
              <a:ext cx="942887" cy="369332"/>
            </a:xfrm>
            <a:prstGeom prst="rect">
              <a:avLst/>
            </a:prstGeom>
            <a:noFill/>
          </p:spPr>
          <p:txBody>
            <a:bodyPr wrap="none" rtlCol="0">
              <a:spAutoFit/>
            </a:bodyPr>
            <a:lstStyle/>
            <a:p>
              <a:pPr algn="r"/>
              <a:r>
                <a:rPr lang="da-DK" dirty="0" smtClean="0"/>
                <a:t>Ekstern</a:t>
              </a:r>
              <a:endParaRPr lang="da-DK" dirty="0"/>
            </a:p>
          </p:txBody>
        </p:sp>
        <p:sp>
          <p:nvSpPr>
            <p:cNvPr id="11" name="Tekstboks 10"/>
            <p:cNvSpPr txBox="1"/>
            <p:nvPr/>
          </p:nvSpPr>
          <p:spPr>
            <a:xfrm>
              <a:off x="5638800" y="1677772"/>
              <a:ext cx="562975" cy="369332"/>
            </a:xfrm>
            <a:prstGeom prst="rect">
              <a:avLst/>
            </a:prstGeom>
            <a:noFill/>
          </p:spPr>
          <p:txBody>
            <a:bodyPr wrap="none" rtlCol="0">
              <a:spAutoFit/>
            </a:bodyPr>
            <a:lstStyle/>
            <a:p>
              <a:pPr algn="ctr"/>
              <a:r>
                <a:rPr lang="da-DK" dirty="0" smtClean="0"/>
                <a:t>Sag</a:t>
              </a:r>
              <a:endParaRPr lang="da-DK" dirty="0"/>
            </a:p>
          </p:txBody>
        </p:sp>
        <p:sp>
          <p:nvSpPr>
            <p:cNvPr id="12" name="Tekstboks 11"/>
            <p:cNvSpPr txBox="1"/>
            <p:nvPr/>
          </p:nvSpPr>
          <p:spPr>
            <a:xfrm>
              <a:off x="3632222" y="1677764"/>
              <a:ext cx="1199367" cy="369332"/>
            </a:xfrm>
            <a:prstGeom prst="rect">
              <a:avLst/>
            </a:prstGeom>
            <a:noFill/>
          </p:spPr>
          <p:txBody>
            <a:bodyPr wrap="none" rtlCol="0">
              <a:spAutoFit/>
            </a:bodyPr>
            <a:lstStyle/>
            <a:p>
              <a:pPr algn="ctr"/>
              <a:r>
                <a:rPr lang="da-DK" dirty="0" smtClean="0"/>
                <a:t>Hændelse</a:t>
              </a:r>
              <a:endParaRPr lang="da-DK" dirty="0"/>
            </a:p>
          </p:txBody>
        </p:sp>
      </p:gr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23</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837614" y="1479595"/>
            <a:ext cx="6995120" cy="1143000"/>
          </a:xfrm>
        </p:spPr>
        <p:txBody>
          <a:bodyPr/>
          <a:lstStyle/>
          <a:p>
            <a:r>
              <a:rPr lang="da-DK" dirty="0" smtClean="0"/>
              <a:t>Strategiske mål</a:t>
            </a:r>
            <a:endParaRPr lang="da-DK" dirty="0"/>
          </a:p>
        </p:txBody>
      </p:sp>
      <p:sp>
        <p:nvSpPr>
          <p:cNvPr id="8" name="Pladsholder til indhold 2"/>
          <p:cNvSpPr txBox="1">
            <a:spLocks/>
          </p:cNvSpPr>
          <p:nvPr/>
        </p:nvSpPr>
        <p:spPr>
          <a:xfrm>
            <a:off x="1515302" y="2510854"/>
            <a:ext cx="4694998" cy="24482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a-DK" sz="1800" b="0" i="0" u="none" strike="noStrike" kern="1200" cap="none" spc="0" normalizeH="0" baseline="0" noProof="0" dirty="0" smtClean="0">
                <a:ln>
                  <a:noFill/>
                </a:ln>
                <a:solidFill>
                  <a:schemeClr val="tx1"/>
                </a:solidFill>
                <a:effectLst/>
                <a:uLnTx/>
                <a:uFillTx/>
                <a:latin typeface="+mn-lt"/>
                <a:ea typeface="+mn-ea"/>
                <a:cs typeface="+mn-cs"/>
              </a:rPr>
              <a:t>Beskriver, hvad I ønsker at opnå</a:t>
            </a:r>
            <a:r>
              <a:rPr kumimoji="0" lang="da-DK" sz="1800" b="0" i="0" u="none" strike="noStrike" kern="1200" cap="none" spc="0" normalizeH="0" baseline="0" noProof="0" dirty="0" smtClean="0">
                <a:ln>
                  <a:noFill/>
                </a:ln>
                <a:solidFill>
                  <a:srgbClr val="000000"/>
                </a:solidFill>
                <a:effectLst/>
                <a:uLnTx/>
                <a:uFillTx/>
                <a:latin typeface="+mn-lt"/>
                <a:ea typeface="+mn-ea"/>
                <a:cs typeface="+mn-cs"/>
              </a:rPr>
              <a:t> med jeres indsats i forhold til krisen</a:t>
            </a:r>
          </a:p>
          <a:p>
            <a:pPr marR="0" lvl="0" algn="l" defTabSz="914400" rtl="0" eaLnBrk="1" fontAlgn="auto" latinLnBrk="0" hangingPunct="1">
              <a:lnSpc>
                <a:spcPct val="100000"/>
              </a:lnSpc>
              <a:spcBef>
                <a:spcPct val="20000"/>
              </a:spcBef>
              <a:spcAft>
                <a:spcPts val="0"/>
              </a:spcAft>
              <a:buClrTx/>
              <a:buSzTx/>
              <a:tabLst/>
              <a:defRPr/>
            </a:pPr>
            <a:endParaRPr kumimoji="0" lang="da-DK" sz="1800" b="0"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a-DK" sz="1800" b="0" i="0" u="none" strike="noStrike" kern="1200" cap="none" spc="0" normalizeH="0" baseline="0" noProof="0" dirty="0" smtClean="0">
                <a:ln>
                  <a:noFill/>
                </a:ln>
                <a:solidFill>
                  <a:schemeClr val="tx1"/>
                </a:solidFill>
                <a:effectLst/>
                <a:uLnTx/>
                <a:uFillTx/>
                <a:latin typeface="+mn-lt"/>
                <a:ea typeface="+mn-ea"/>
                <a:cs typeface="+mn-cs"/>
              </a:rPr>
              <a:t>Fokuserer på de overordnede og langsigtede mål, midler og metoder</a:t>
            </a:r>
          </a:p>
        </p:txBody>
      </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diasnummer 11"/>
          <p:cNvSpPr>
            <a:spLocks noGrp="1"/>
          </p:cNvSpPr>
          <p:nvPr>
            <p:ph type="sldNum" sz="quarter" idx="12"/>
          </p:nvPr>
        </p:nvSpPr>
        <p:spPr/>
        <p:txBody>
          <a:bodyPr/>
          <a:lstStyle/>
          <a:p>
            <a:fld id="{24C8C45C-947F-4981-8B3F-4F32E973C901}" type="slidenum">
              <a:rPr lang="da-DK" smtClean="0"/>
              <a:pPr/>
              <a:t>24</a:t>
            </a:fld>
            <a:endParaRPr lang="da-DK" dirty="0"/>
          </a:p>
        </p:txBody>
      </p:sp>
      <p:pic>
        <p:nvPicPr>
          <p:cNvPr id="14" name="Picture 2" descr="C:\Users\BRS-KRI-SOCH\AppData\Local\Microsoft\Windows\INetCache\Content.Outlook\JP6IRBS0\Snip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8462" y="803753"/>
            <a:ext cx="3603938" cy="4730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4"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16" name="Rektangel 15"/>
          <p:cNvSpPr/>
          <p:nvPr/>
        </p:nvSpPr>
        <p:spPr>
          <a:xfrm>
            <a:off x="71120" y="803753"/>
            <a:ext cx="5367342" cy="5170646"/>
          </a:xfrm>
          <a:prstGeom prst="rect">
            <a:avLst/>
          </a:prstGeom>
        </p:spPr>
        <p:txBody>
          <a:bodyPr wrap="square">
            <a:spAutoFit/>
          </a:bodyPr>
          <a:lstStyle/>
          <a:p>
            <a:pPr>
              <a:lnSpc>
                <a:spcPct val="150000"/>
              </a:lnSpc>
            </a:pPr>
            <a:r>
              <a:rPr lang="da-DK" sz="2200" b="1" dirty="0" smtClean="0"/>
              <a:t>Retningsprincippet</a:t>
            </a:r>
          </a:p>
          <a:p>
            <a:pPr>
              <a:lnSpc>
                <a:spcPct val="150000"/>
              </a:lnSpc>
            </a:pPr>
            <a:r>
              <a:rPr lang="da-DK" sz="2200" dirty="0" smtClean="0"/>
              <a:t>”En organisations handlinger </a:t>
            </a:r>
            <a:r>
              <a:rPr lang="da-DK" sz="2200" dirty="0"/>
              <a:t>under kriser styres med </a:t>
            </a:r>
            <a:r>
              <a:rPr lang="da-DK" sz="2200" dirty="0" smtClean="0"/>
              <a:t>udgangspunkt i </a:t>
            </a:r>
            <a:r>
              <a:rPr lang="da-DK" sz="2200" dirty="0"/>
              <a:t>klare strategiske </a:t>
            </a:r>
            <a:r>
              <a:rPr lang="da-DK" sz="2200" dirty="0" smtClean="0"/>
              <a:t>hensigter/mål. </a:t>
            </a:r>
          </a:p>
          <a:p>
            <a:pPr>
              <a:lnSpc>
                <a:spcPct val="150000"/>
              </a:lnSpc>
            </a:pPr>
            <a:r>
              <a:rPr lang="da-DK" sz="2200" dirty="0" smtClean="0"/>
              <a:t>De strategiske hensigter </a:t>
            </a:r>
            <a:r>
              <a:rPr lang="da-DK" sz="2200" dirty="0"/>
              <a:t>skal sætte den </a:t>
            </a:r>
            <a:r>
              <a:rPr lang="da-DK" sz="2200" dirty="0" smtClean="0"/>
              <a:t>overordnede retning </a:t>
            </a:r>
            <a:r>
              <a:rPr lang="da-DK" sz="2200" dirty="0"/>
              <a:t>for organisationens indsats og </a:t>
            </a:r>
            <a:r>
              <a:rPr lang="da-DK" sz="2200" dirty="0" smtClean="0"/>
              <a:t>skal angive</a:t>
            </a:r>
            <a:r>
              <a:rPr lang="da-DK" sz="2200" dirty="0"/>
              <a:t>, hvad organisationen samlet set ønsker </a:t>
            </a:r>
            <a:r>
              <a:rPr lang="da-DK" sz="2200" dirty="0" smtClean="0"/>
              <a:t>at opnå </a:t>
            </a:r>
            <a:r>
              <a:rPr lang="da-DK" sz="2200" dirty="0"/>
              <a:t>med krisestyringsindsatsen</a:t>
            </a:r>
            <a:r>
              <a:rPr lang="da-DK" sz="2200" dirty="0" smtClean="0"/>
              <a:t>.”</a:t>
            </a:r>
            <a:endParaRPr lang="da-DK" sz="2200" dirty="0"/>
          </a:p>
        </p:txBody>
      </p:sp>
    </p:spTree>
    <p:extLst>
      <p:ext uri="{BB962C8B-B14F-4D97-AF65-F5344CB8AC3E}">
        <p14:creationId xmlns:p14="http://schemas.microsoft.com/office/powerpoint/2010/main" val="3213436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25</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435013" y="1137763"/>
            <a:ext cx="7115196" cy="1143000"/>
          </a:xfrm>
        </p:spPr>
        <p:txBody>
          <a:bodyPr>
            <a:normAutofit/>
          </a:bodyPr>
          <a:lstStyle/>
          <a:p>
            <a:r>
              <a:rPr lang="da-DK" dirty="0" smtClean="0"/>
              <a:t>Fire kategorier</a:t>
            </a:r>
            <a:endParaRPr lang="da-DK" dirty="0"/>
          </a:p>
        </p:txBody>
      </p:sp>
      <p:grpSp>
        <p:nvGrpSpPr>
          <p:cNvPr id="7" name="Gruppe 26"/>
          <p:cNvGrpSpPr/>
          <p:nvPr/>
        </p:nvGrpSpPr>
        <p:grpSpPr>
          <a:xfrm>
            <a:off x="867072" y="2488254"/>
            <a:ext cx="7259932" cy="2383097"/>
            <a:chOff x="717757" y="2106559"/>
            <a:chExt cx="7691980" cy="2524918"/>
          </a:xfrm>
        </p:grpSpPr>
        <p:grpSp>
          <p:nvGrpSpPr>
            <p:cNvPr id="8" name="Gruppe 10"/>
            <p:cNvGrpSpPr/>
            <p:nvPr/>
          </p:nvGrpSpPr>
          <p:grpSpPr>
            <a:xfrm>
              <a:off x="2689124" y="2109018"/>
              <a:ext cx="1802455" cy="2520000"/>
              <a:chOff x="3138950" y="2949676"/>
              <a:chExt cx="1802455" cy="2520000"/>
            </a:xfrm>
          </p:grpSpPr>
          <p:sp>
            <p:nvSpPr>
              <p:cNvPr id="18" name="Rektangel 17"/>
              <p:cNvSpPr/>
              <p:nvPr/>
            </p:nvSpPr>
            <p:spPr>
              <a:xfrm>
                <a:off x="3141405" y="2949676"/>
                <a:ext cx="1800000" cy="2520000"/>
              </a:xfrm>
              <a:prstGeom prst="rect">
                <a:avLst/>
              </a:prstGeom>
              <a:solidFill>
                <a:schemeClr val="bg1"/>
              </a:solidFill>
              <a:ln>
                <a:solidFill>
                  <a:srgbClr val="787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a-DK" sz="1200" dirty="0" smtClean="0">
                    <a:solidFill>
                      <a:prstClr val="black"/>
                    </a:solidFill>
                    <a:latin typeface="Rockwell" pitchFamily="18" charset="0"/>
                  </a:rPr>
                  <a:t>Vi vil:</a:t>
                </a:r>
              </a:p>
              <a:p>
                <a:pPr lvl="0"/>
                <a:endParaRPr lang="da-DK" sz="1200" dirty="0" smtClean="0">
                  <a:solidFill>
                    <a:prstClr val="black"/>
                  </a:solidFill>
                  <a:latin typeface="Rockwell" pitchFamily="18" charset="0"/>
                </a:endParaRPr>
              </a:p>
              <a:p>
                <a:pPr lvl="0"/>
                <a:r>
                  <a:rPr lang="da-DK" sz="1200" dirty="0" smtClean="0">
                    <a:solidFill>
                      <a:prstClr val="black"/>
                    </a:solidFill>
                    <a:latin typeface="Rockwell" pitchFamily="18" charset="0"/>
                  </a:rPr>
                  <a:t>Genoprette kernevirksomheden så hurtigt som muligt</a:t>
                </a:r>
                <a:endParaRPr lang="da-DK" dirty="0"/>
              </a:p>
            </p:txBody>
          </p:sp>
          <p:sp>
            <p:nvSpPr>
              <p:cNvPr id="19" name="Tekstboks 18"/>
              <p:cNvSpPr txBox="1"/>
              <p:nvPr/>
            </p:nvSpPr>
            <p:spPr>
              <a:xfrm>
                <a:off x="3138950" y="2954594"/>
                <a:ext cx="1800000" cy="523220"/>
              </a:xfrm>
              <a:prstGeom prst="rect">
                <a:avLst/>
              </a:prstGeom>
              <a:solidFill>
                <a:srgbClr val="787EB4"/>
              </a:solidFill>
              <a:ln>
                <a:solidFill>
                  <a:srgbClr val="787EB4"/>
                </a:solidFill>
              </a:ln>
            </p:spPr>
            <p:txBody>
              <a:bodyPr wrap="square" rtlCol="0">
                <a:spAutoFit/>
              </a:bodyPr>
              <a:lstStyle/>
              <a:p>
                <a:pPr algn="ctr"/>
                <a:r>
                  <a:rPr lang="da-DK" sz="1400" b="1" dirty="0" smtClean="0">
                    <a:solidFill>
                      <a:schemeClr val="bg1"/>
                    </a:solidFill>
                    <a:latin typeface="Rockwell" pitchFamily="18" charset="0"/>
                  </a:rPr>
                  <a:t>Organisationens formål</a:t>
                </a:r>
                <a:endParaRPr lang="da-DK" sz="1400" b="1" dirty="0">
                  <a:solidFill>
                    <a:schemeClr val="bg1"/>
                  </a:solidFill>
                  <a:latin typeface="Rockwell" pitchFamily="18" charset="0"/>
                </a:endParaRPr>
              </a:p>
            </p:txBody>
          </p:sp>
        </p:grpSp>
        <p:grpSp>
          <p:nvGrpSpPr>
            <p:cNvPr id="9" name="Gruppe 11"/>
            <p:cNvGrpSpPr/>
            <p:nvPr/>
          </p:nvGrpSpPr>
          <p:grpSpPr>
            <a:xfrm>
              <a:off x="717757" y="2106559"/>
              <a:ext cx="1802455" cy="2520000"/>
              <a:chOff x="3138950" y="2949676"/>
              <a:chExt cx="1802455" cy="2520000"/>
            </a:xfrm>
          </p:grpSpPr>
          <p:sp>
            <p:nvSpPr>
              <p:cNvPr id="16" name="Rektangel 15"/>
              <p:cNvSpPr/>
              <p:nvPr/>
            </p:nvSpPr>
            <p:spPr>
              <a:xfrm>
                <a:off x="3141405" y="2949676"/>
                <a:ext cx="1800000" cy="2520000"/>
              </a:xfrm>
              <a:prstGeom prst="rect">
                <a:avLst/>
              </a:prstGeom>
              <a:solidFill>
                <a:schemeClr val="bg1"/>
              </a:solidFill>
              <a:ln>
                <a:solidFill>
                  <a:srgbClr val="787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smtClean="0">
                    <a:solidFill>
                      <a:schemeClr val="tx1"/>
                    </a:solidFill>
                    <a:latin typeface="Rockwell" pitchFamily="18" charset="0"/>
                  </a:rPr>
                  <a:t>Vi vil:</a:t>
                </a:r>
              </a:p>
              <a:p>
                <a:endParaRPr lang="da-DK" sz="1200" dirty="0" smtClean="0">
                  <a:solidFill>
                    <a:schemeClr val="tx1"/>
                  </a:solidFill>
                  <a:latin typeface="Rockwell" pitchFamily="18" charset="0"/>
                </a:endParaRPr>
              </a:p>
              <a:p>
                <a:r>
                  <a:rPr lang="da-DK" sz="1200" dirty="0" smtClean="0">
                    <a:solidFill>
                      <a:schemeClr val="tx1"/>
                    </a:solidFill>
                    <a:latin typeface="Rockwell" pitchFamily="18" charset="0"/>
                  </a:rPr>
                  <a:t>Tage vare om medarbejdernes fysiske sikkerhed</a:t>
                </a:r>
                <a:endParaRPr lang="da-DK" sz="1200" dirty="0"/>
              </a:p>
            </p:txBody>
          </p:sp>
          <p:sp>
            <p:nvSpPr>
              <p:cNvPr id="17" name="Tekstboks 16"/>
              <p:cNvSpPr txBox="1"/>
              <p:nvPr/>
            </p:nvSpPr>
            <p:spPr>
              <a:xfrm>
                <a:off x="3138950" y="2954594"/>
                <a:ext cx="1800000" cy="523220"/>
              </a:xfrm>
              <a:prstGeom prst="rect">
                <a:avLst/>
              </a:prstGeom>
              <a:solidFill>
                <a:srgbClr val="787EB4"/>
              </a:solidFill>
              <a:ln>
                <a:solidFill>
                  <a:srgbClr val="787EB4"/>
                </a:solidFill>
              </a:ln>
            </p:spPr>
            <p:txBody>
              <a:bodyPr wrap="square" rtlCol="0">
                <a:spAutoFit/>
              </a:bodyPr>
              <a:lstStyle/>
              <a:p>
                <a:pPr algn="ctr"/>
                <a:r>
                  <a:rPr lang="da-DK" sz="1400" b="1" dirty="0" smtClean="0">
                    <a:solidFill>
                      <a:schemeClr val="bg1"/>
                    </a:solidFill>
                    <a:latin typeface="Rockwell" pitchFamily="18" charset="0"/>
                  </a:rPr>
                  <a:t>Liv og </a:t>
                </a:r>
              </a:p>
              <a:p>
                <a:pPr algn="ctr"/>
                <a:r>
                  <a:rPr lang="da-DK" sz="1400" b="1" dirty="0" smtClean="0">
                    <a:solidFill>
                      <a:schemeClr val="bg1"/>
                    </a:solidFill>
                    <a:latin typeface="Rockwell" pitchFamily="18" charset="0"/>
                  </a:rPr>
                  <a:t>velfærd</a:t>
                </a:r>
              </a:p>
            </p:txBody>
          </p:sp>
        </p:grpSp>
        <p:grpSp>
          <p:nvGrpSpPr>
            <p:cNvPr id="10" name="Gruppe 14"/>
            <p:cNvGrpSpPr/>
            <p:nvPr/>
          </p:nvGrpSpPr>
          <p:grpSpPr>
            <a:xfrm>
              <a:off x="6607282" y="2111477"/>
              <a:ext cx="1802455" cy="2520000"/>
              <a:chOff x="3138950" y="2949676"/>
              <a:chExt cx="1802455" cy="2520000"/>
            </a:xfrm>
          </p:grpSpPr>
          <p:sp>
            <p:nvSpPr>
              <p:cNvPr id="14" name="Rektangel 13"/>
              <p:cNvSpPr/>
              <p:nvPr/>
            </p:nvSpPr>
            <p:spPr>
              <a:xfrm>
                <a:off x="3141405" y="2949676"/>
                <a:ext cx="1800000" cy="2520000"/>
              </a:xfrm>
              <a:prstGeom prst="rect">
                <a:avLst/>
              </a:prstGeom>
              <a:solidFill>
                <a:schemeClr val="bg1"/>
              </a:solidFill>
              <a:ln>
                <a:solidFill>
                  <a:srgbClr val="787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a-DK" sz="1200" dirty="0" smtClean="0">
                    <a:solidFill>
                      <a:prstClr val="black"/>
                    </a:solidFill>
                    <a:latin typeface="Rockwell" pitchFamily="18" charset="0"/>
                  </a:rPr>
                  <a:t>Vi vil:</a:t>
                </a:r>
              </a:p>
              <a:p>
                <a:pPr lvl="0"/>
                <a:endParaRPr lang="da-DK" sz="1200" dirty="0" smtClean="0">
                  <a:solidFill>
                    <a:prstClr val="black"/>
                  </a:solidFill>
                  <a:latin typeface="Rockwell" pitchFamily="18" charset="0"/>
                </a:endParaRPr>
              </a:p>
              <a:p>
                <a:pPr lvl="0"/>
                <a:r>
                  <a:rPr lang="da-DK" sz="1200" dirty="0" smtClean="0">
                    <a:solidFill>
                      <a:prstClr val="black"/>
                    </a:solidFill>
                    <a:latin typeface="Rockwell" pitchFamily="18" charset="0"/>
                  </a:rPr>
                  <a:t>Præstere handlekraftig kriseledelse</a:t>
                </a:r>
                <a:endParaRPr lang="da-DK" dirty="0"/>
              </a:p>
            </p:txBody>
          </p:sp>
          <p:sp>
            <p:nvSpPr>
              <p:cNvPr id="15" name="Tekstboks 14"/>
              <p:cNvSpPr txBox="1"/>
              <p:nvPr/>
            </p:nvSpPr>
            <p:spPr>
              <a:xfrm>
                <a:off x="3138950" y="2954594"/>
                <a:ext cx="1800000" cy="523220"/>
              </a:xfrm>
              <a:prstGeom prst="rect">
                <a:avLst/>
              </a:prstGeom>
              <a:solidFill>
                <a:srgbClr val="787EB4"/>
              </a:solidFill>
              <a:ln>
                <a:solidFill>
                  <a:srgbClr val="787EB4"/>
                </a:solidFill>
              </a:ln>
            </p:spPr>
            <p:txBody>
              <a:bodyPr wrap="square" rtlCol="0">
                <a:spAutoFit/>
              </a:bodyPr>
              <a:lstStyle/>
              <a:p>
                <a:pPr algn="ctr"/>
                <a:r>
                  <a:rPr lang="da-DK" sz="1400" b="1" dirty="0" smtClean="0">
                    <a:solidFill>
                      <a:schemeClr val="bg1"/>
                    </a:solidFill>
                    <a:latin typeface="Rockwell" pitchFamily="18" charset="0"/>
                  </a:rPr>
                  <a:t>Organisationens eksistens</a:t>
                </a:r>
                <a:endParaRPr lang="da-DK" sz="1400" b="1" dirty="0">
                  <a:solidFill>
                    <a:schemeClr val="bg1"/>
                  </a:solidFill>
                  <a:latin typeface="Rockwell" pitchFamily="18" charset="0"/>
                </a:endParaRPr>
              </a:p>
            </p:txBody>
          </p:sp>
        </p:grpSp>
        <p:grpSp>
          <p:nvGrpSpPr>
            <p:cNvPr id="11" name="Gruppe 17"/>
            <p:cNvGrpSpPr/>
            <p:nvPr/>
          </p:nvGrpSpPr>
          <p:grpSpPr>
            <a:xfrm>
              <a:off x="4649964" y="2109020"/>
              <a:ext cx="1802455" cy="2520000"/>
              <a:chOff x="3138950" y="2949676"/>
              <a:chExt cx="1802455" cy="2520000"/>
            </a:xfrm>
          </p:grpSpPr>
          <p:sp>
            <p:nvSpPr>
              <p:cNvPr id="12" name="Rektangel 11"/>
              <p:cNvSpPr/>
              <p:nvPr/>
            </p:nvSpPr>
            <p:spPr>
              <a:xfrm>
                <a:off x="3141405" y="2949676"/>
                <a:ext cx="1800000" cy="2520000"/>
              </a:xfrm>
              <a:prstGeom prst="rect">
                <a:avLst/>
              </a:prstGeom>
              <a:solidFill>
                <a:schemeClr val="bg1"/>
              </a:solidFill>
              <a:ln>
                <a:solidFill>
                  <a:srgbClr val="787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a-DK" sz="1200" dirty="0" smtClean="0">
                  <a:solidFill>
                    <a:prstClr val="black"/>
                  </a:solidFill>
                  <a:latin typeface="Rockwell" pitchFamily="18" charset="0"/>
                </a:endParaRPr>
              </a:p>
              <a:p>
                <a:pPr lvl="0"/>
                <a:r>
                  <a:rPr lang="da-DK" sz="1200" dirty="0" smtClean="0">
                    <a:solidFill>
                      <a:prstClr val="black"/>
                    </a:solidFill>
                    <a:latin typeface="Rockwell" pitchFamily="18" charset="0"/>
                  </a:rPr>
                  <a:t>Vi vil:</a:t>
                </a:r>
              </a:p>
              <a:p>
                <a:pPr lvl="0"/>
                <a:endParaRPr lang="da-DK" sz="1200" dirty="0" smtClean="0">
                  <a:solidFill>
                    <a:prstClr val="black"/>
                  </a:solidFill>
                  <a:latin typeface="Rockwell" pitchFamily="18" charset="0"/>
                </a:endParaRPr>
              </a:p>
              <a:p>
                <a:pPr lvl="0"/>
                <a:r>
                  <a:rPr lang="da-DK" sz="1200" dirty="0" smtClean="0">
                    <a:solidFill>
                      <a:prstClr val="black"/>
                    </a:solidFill>
                    <a:latin typeface="Rockwell" pitchFamily="18" charset="0"/>
                  </a:rPr>
                  <a:t>Aktivt præge, hvordan omverdenen opfatter situationen</a:t>
                </a:r>
              </a:p>
              <a:p>
                <a:pPr algn="ctr"/>
                <a:endParaRPr lang="da-DK" dirty="0"/>
              </a:p>
            </p:txBody>
          </p:sp>
          <p:sp>
            <p:nvSpPr>
              <p:cNvPr id="13" name="Tekstboks 12"/>
              <p:cNvSpPr txBox="1"/>
              <p:nvPr/>
            </p:nvSpPr>
            <p:spPr>
              <a:xfrm>
                <a:off x="3138950" y="2954594"/>
                <a:ext cx="1800000" cy="523220"/>
              </a:xfrm>
              <a:prstGeom prst="rect">
                <a:avLst/>
              </a:prstGeom>
              <a:solidFill>
                <a:srgbClr val="787EB4"/>
              </a:solidFill>
              <a:ln>
                <a:solidFill>
                  <a:srgbClr val="787EB4"/>
                </a:solidFill>
              </a:ln>
            </p:spPr>
            <p:txBody>
              <a:bodyPr wrap="square" rtlCol="0">
                <a:spAutoFit/>
              </a:bodyPr>
              <a:lstStyle/>
              <a:p>
                <a:pPr algn="ctr"/>
                <a:r>
                  <a:rPr lang="da-DK" sz="1400" b="1" dirty="0" smtClean="0">
                    <a:solidFill>
                      <a:schemeClr val="bg1"/>
                    </a:solidFill>
                    <a:latin typeface="Rockwell" pitchFamily="18" charset="0"/>
                  </a:rPr>
                  <a:t>Organisationens omdømme</a:t>
                </a:r>
              </a:p>
            </p:txBody>
          </p:sp>
        </p:grpSp>
      </p:gr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26</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Pladsholder til indhold 7"/>
          <p:cNvSpPr txBox="1">
            <a:spLocks/>
          </p:cNvSpPr>
          <p:nvPr/>
        </p:nvSpPr>
        <p:spPr>
          <a:xfrm>
            <a:off x="936239" y="1318778"/>
            <a:ext cx="4136922" cy="4993122"/>
          </a:xfrm>
          <a:prstGeom prst="rect">
            <a:avLst/>
          </a:prstGeom>
        </p:spPr>
        <p:txBody>
          <a:bodyPr/>
          <a:lst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a:lstStyle>
          <a:p>
            <a:pPr>
              <a:buFont typeface="Verdana" panose="020B0604030504040204" pitchFamily="34" charset="0"/>
              <a:buNone/>
            </a:pPr>
            <a:r>
              <a:rPr lang="da-DK" sz="1800" b="1" dirty="0" smtClean="0"/>
              <a:t>1. del </a:t>
            </a:r>
          </a:p>
          <a:p>
            <a:r>
              <a:rPr lang="da-DK" sz="1800" dirty="0" smtClean="0"/>
              <a:t>2&amp;2, 5 min.</a:t>
            </a:r>
          </a:p>
          <a:p>
            <a:r>
              <a:rPr lang="da-DK" sz="1800" dirty="0" smtClean="0">
                <a:solidFill>
                  <a:srgbClr val="000000"/>
                </a:solidFill>
              </a:rPr>
              <a:t>Drøft og vælg to strategikort</a:t>
            </a:r>
          </a:p>
          <a:p>
            <a:r>
              <a:rPr lang="da-DK" sz="1800" dirty="0" smtClean="0">
                <a:solidFill>
                  <a:srgbClr val="000000"/>
                </a:solidFill>
              </a:rPr>
              <a:t>Præsentér og begrund for resten af gruppen</a:t>
            </a:r>
          </a:p>
          <a:p>
            <a:pPr>
              <a:buFont typeface="Verdana" panose="020B0604030504040204" pitchFamily="34" charset="0"/>
              <a:buNone/>
            </a:pPr>
            <a:r>
              <a:rPr lang="da-DK" sz="1800" b="1" dirty="0" smtClean="0">
                <a:solidFill>
                  <a:srgbClr val="000000"/>
                </a:solidFill>
              </a:rPr>
              <a:t>2. del</a:t>
            </a:r>
          </a:p>
          <a:p>
            <a:r>
              <a:rPr lang="da-DK" sz="1800" dirty="0" smtClean="0">
                <a:solidFill>
                  <a:srgbClr val="000000"/>
                </a:solidFill>
              </a:rPr>
              <a:t>Alle, 10 min.</a:t>
            </a:r>
          </a:p>
          <a:p>
            <a:r>
              <a:rPr lang="da-DK" sz="1800" dirty="0" smtClean="0">
                <a:solidFill>
                  <a:srgbClr val="000000"/>
                </a:solidFill>
              </a:rPr>
              <a:t>Bliv enige om de tre strategiske mål, som </a:t>
            </a:r>
            <a:r>
              <a:rPr lang="da-DK" sz="1800" dirty="0" smtClean="0"/>
              <a:t>I vil søge at opnå</a:t>
            </a:r>
            <a:r>
              <a:rPr lang="da-DK" sz="1800" dirty="0" smtClean="0">
                <a:solidFill>
                  <a:srgbClr val="000000"/>
                </a:solidFill>
              </a:rPr>
              <a:t> med jeres indsats </a:t>
            </a:r>
          </a:p>
          <a:p>
            <a:endParaRPr lang="da-DK" sz="1800" dirty="0">
              <a:solidFill>
                <a:srgbClr val="000000"/>
              </a:solidFill>
            </a:endParaRPr>
          </a:p>
        </p:txBody>
      </p:sp>
      <p:sp>
        <p:nvSpPr>
          <p:cNvPr id="8" name="Rektangel 7"/>
          <p:cNvSpPr/>
          <p:nvPr/>
        </p:nvSpPr>
        <p:spPr>
          <a:xfrm>
            <a:off x="237778" y="625435"/>
            <a:ext cx="8906222" cy="492443"/>
          </a:xfrm>
          <a:prstGeom prst="rect">
            <a:avLst/>
          </a:prstGeom>
        </p:spPr>
        <p:txBody>
          <a:bodyPr wrap="square">
            <a:spAutoFit/>
          </a:bodyPr>
          <a:lstStyle/>
          <a:p>
            <a:pPr lvl="0"/>
            <a:r>
              <a:rPr lang="da-DK" sz="2600" b="1" dirty="0" smtClean="0">
                <a:latin typeface="+mj-lt"/>
              </a:rPr>
              <a:t>Hvilke strategisk mål vil I sætte for indsatsen?</a:t>
            </a:r>
            <a:endParaRPr lang="da-DK" sz="2600" b="1" dirty="0">
              <a:solidFill>
                <a:srgbClr val="000000"/>
              </a:solidFill>
              <a:latin typeface="+mj-lt"/>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531" r="11778"/>
          <a:stretch/>
        </p:blipFill>
        <p:spPr bwMode="auto">
          <a:xfrm>
            <a:off x="5160784" y="2084963"/>
            <a:ext cx="3152156" cy="173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27</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632002" y="573741"/>
            <a:ext cx="6995120" cy="1143000"/>
          </a:xfrm>
        </p:spPr>
        <p:txBody>
          <a:bodyPr/>
          <a:lstStyle/>
          <a:p>
            <a:r>
              <a:rPr lang="da-DK" dirty="0" smtClean="0"/>
              <a:t>Regler og værdier</a:t>
            </a:r>
            <a:endParaRPr lang="da-DK" dirty="0"/>
          </a:p>
        </p:txBody>
      </p:sp>
      <p:sp>
        <p:nvSpPr>
          <p:cNvPr id="7" name="Pladsholder til indhold 2"/>
          <p:cNvSpPr txBox="1">
            <a:spLocks/>
          </p:cNvSpPr>
          <p:nvPr/>
        </p:nvSpPr>
        <p:spPr>
          <a:xfrm>
            <a:off x="968637" y="1300401"/>
            <a:ext cx="6543115" cy="275705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a-DK" sz="1800" b="1" i="0" u="none" strike="noStrike" kern="1200" cap="none" spc="0" normalizeH="0" baseline="0" noProof="0" dirty="0" smtClean="0">
                <a:ln>
                  <a:noFill/>
                </a:ln>
                <a:solidFill>
                  <a:srgbClr val="000000"/>
                </a:solidFill>
                <a:effectLst/>
                <a:uLnTx/>
                <a:uFillTx/>
                <a:latin typeface="+mn-lt"/>
                <a:ea typeface="+mn-ea"/>
                <a:cs typeface="+mn-cs"/>
              </a:rPr>
              <a:t>Opgave:</a:t>
            </a:r>
            <a:r>
              <a:rPr kumimoji="0" lang="da-DK" sz="1800" b="1" i="0" u="none" strike="noStrike" kern="1200" cap="none" spc="0" normalizeH="0" noProof="0" dirty="0" smtClean="0">
                <a:ln>
                  <a:noFill/>
                </a:ln>
                <a:solidFill>
                  <a:srgbClr val="000000"/>
                </a:solidFill>
                <a:effectLst/>
                <a:uLnTx/>
                <a:uFillTx/>
                <a:latin typeface="+mn-lt"/>
                <a:ea typeface="+mn-ea"/>
                <a:cs typeface="+mn-cs"/>
              </a:rPr>
              <a:t> </a:t>
            </a:r>
            <a:r>
              <a:rPr kumimoji="0" lang="da-DK" sz="1800" b="1" i="0" u="none" strike="noStrike" kern="1200" cap="none" spc="0" normalizeH="0" baseline="0" noProof="0" dirty="0" smtClean="0">
                <a:ln>
                  <a:noFill/>
                </a:ln>
                <a:solidFill>
                  <a:srgbClr val="000000"/>
                </a:solidFill>
                <a:effectLst/>
                <a:uLnTx/>
                <a:uFillTx/>
                <a:latin typeface="+mn-lt"/>
                <a:ea typeface="+mn-ea"/>
                <a:cs typeface="+mn-cs"/>
              </a:rPr>
              <a:t>Hvor går jeres røde linjer?</a:t>
            </a:r>
          </a:p>
          <a:p>
            <a:pPr marL="342900" indent="-342900">
              <a:spcBef>
                <a:spcPct val="20000"/>
              </a:spcBef>
              <a:buFont typeface="Arial" pitchFamily="34" charset="0"/>
              <a:buChar char="•"/>
              <a:defRPr/>
            </a:pPr>
            <a:endParaRPr lang="da-DK" dirty="0" smtClean="0"/>
          </a:p>
          <a:p>
            <a:pPr marL="342900" indent="-342900">
              <a:spcBef>
                <a:spcPct val="20000"/>
              </a:spcBef>
              <a:buFont typeface="Arial" pitchFamily="34" charset="0"/>
              <a:buChar char="•"/>
              <a:defRPr/>
            </a:pPr>
            <a:r>
              <a:rPr lang="da-DK" dirty="0" smtClean="0">
                <a:solidFill>
                  <a:srgbClr val="000000"/>
                </a:solidFill>
              </a:rPr>
              <a:t>Drøft om der er noget, I ikke må/kan/vil gøre for at nå jeres strategiske mål</a:t>
            </a:r>
          </a:p>
          <a:p>
            <a:pPr marL="342900" indent="-342900">
              <a:spcBef>
                <a:spcPct val="20000"/>
              </a:spcBef>
              <a:buFont typeface="Arial" pitchFamily="34" charset="0"/>
              <a:buChar char="•"/>
              <a:defRPr/>
            </a:pPr>
            <a:endParaRPr lang="da-DK" dirty="0" smtClean="0">
              <a:solidFill>
                <a:srgbClr val="000000"/>
              </a:solidFill>
            </a:endParaRPr>
          </a:p>
          <a:p>
            <a:pPr marL="342900" indent="-342900">
              <a:spcBef>
                <a:spcPct val="20000"/>
              </a:spcBef>
              <a:buFont typeface="Arial" pitchFamily="34" charset="0"/>
              <a:buChar char="•"/>
              <a:defRPr/>
            </a:pPr>
            <a:r>
              <a:rPr lang="da-DK" dirty="0" smtClean="0">
                <a:solidFill>
                  <a:srgbClr val="000000"/>
                </a:solidFill>
              </a:rPr>
              <a:t>Præsentér og begrund for resten af gruppen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a-DK" sz="18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8" name="Gruppe 8"/>
          <p:cNvGrpSpPr/>
          <p:nvPr/>
        </p:nvGrpSpPr>
        <p:grpSpPr>
          <a:xfrm>
            <a:off x="2627784" y="3933056"/>
            <a:ext cx="5832648" cy="2736304"/>
            <a:chOff x="2627784" y="3645024"/>
            <a:chExt cx="5832648" cy="2736304"/>
          </a:xfrm>
        </p:grpSpPr>
        <p:cxnSp>
          <p:nvCxnSpPr>
            <p:cNvPr id="9" name="Lige forbindelse 8"/>
            <p:cNvCxnSpPr/>
            <p:nvPr/>
          </p:nvCxnSpPr>
          <p:spPr>
            <a:xfrm flipV="1">
              <a:off x="2627784" y="4725144"/>
              <a:ext cx="5832648" cy="1656184"/>
            </a:xfrm>
            <a:prstGeom prst="line">
              <a:avLst/>
            </a:prstGeom>
            <a:ln w="57150">
              <a:solidFill>
                <a:srgbClr val="FF0000"/>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2" descr="Billedresultat for angels and devils clipart"/>
            <p:cNvPicPr>
              <a:picLocks noChangeAspect="1" noChangeArrowheads="1"/>
            </p:cNvPicPr>
            <p:nvPr/>
          </p:nvPicPr>
          <p:blipFill>
            <a:blip r:embed="rId4" cstate="print"/>
            <a:srcRect/>
            <a:stretch>
              <a:fillRect/>
            </a:stretch>
          </p:blipFill>
          <p:spPr bwMode="auto">
            <a:xfrm>
              <a:off x="2843808" y="3645024"/>
              <a:ext cx="4578970" cy="223224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28</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857688" y="804477"/>
            <a:ext cx="6995120" cy="1143000"/>
          </a:xfrm>
        </p:spPr>
        <p:txBody>
          <a:bodyPr>
            <a:normAutofit/>
          </a:bodyPr>
          <a:lstStyle/>
          <a:p>
            <a:r>
              <a:rPr lang="da-DK" dirty="0" smtClean="0"/>
              <a:t>Strategiske partnere (Eksterne)</a:t>
            </a:r>
            <a:endParaRPr lang="da-DK" dirty="0"/>
          </a:p>
        </p:txBody>
      </p:sp>
      <p:sp>
        <p:nvSpPr>
          <p:cNvPr id="7" name="Pladsholder til indhold 2"/>
          <p:cNvSpPr txBox="1">
            <a:spLocks/>
          </p:cNvSpPr>
          <p:nvPr/>
        </p:nvSpPr>
        <p:spPr>
          <a:xfrm>
            <a:off x="1224274" y="1696041"/>
            <a:ext cx="6628534" cy="4807309"/>
          </a:xfrm>
          <a:prstGeom prst="rect">
            <a:avLst/>
          </a:prstGeom>
        </p:spPr>
        <p:txBody>
          <a:bodyPr/>
          <a:lst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a:lstStyle>
          <a:p>
            <a:pPr>
              <a:buFont typeface="Verdana" panose="020B0604030504040204" pitchFamily="34" charset="0"/>
              <a:buNone/>
            </a:pPr>
            <a:r>
              <a:rPr lang="da-DK" sz="1800" dirty="0" smtClean="0"/>
              <a:t>Udgangspunkt:</a:t>
            </a:r>
          </a:p>
          <a:p>
            <a:r>
              <a:rPr lang="da-DK" sz="1800" dirty="0" smtClean="0"/>
              <a:t>Kriser kræver samarbejde med mange andre aktører</a:t>
            </a:r>
          </a:p>
          <a:p>
            <a:r>
              <a:rPr lang="da-DK" sz="1800" dirty="0" smtClean="0"/>
              <a:t>Nogle aktører er vigtigere for jer end andre</a:t>
            </a:r>
          </a:p>
          <a:p>
            <a:endParaRPr lang="da-DK" sz="1800" dirty="0" smtClean="0"/>
          </a:p>
          <a:p>
            <a:pPr>
              <a:buFont typeface="Verdana" panose="020B0604030504040204" pitchFamily="34" charset="0"/>
              <a:buNone/>
            </a:pPr>
            <a:r>
              <a:rPr lang="da-DK" sz="1800" dirty="0" smtClean="0"/>
              <a:t>De strategiske partnere skal:</a:t>
            </a:r>
          </a:p>
          <a:p>
            <a:r>
              <a:rPr lang="da-DK" sz="1800" dirty="0"/>
              <a:t>K</a:t>
            </a:r>
            <a:r>
              <a:rPr lang="da-DK" sz="1800" dirty="0" smtClean="0"/>
              <a:t>unne bidrage positivt til, at I kan opnå jeres strategiske mål</a:t>
            </a:r>
          </a:p>
          <a:p>
            <a:r>
              <a:rPr lang="da-DK" sz="1800" dirty="0"/>
              <a:t>H</a:t>
            </a:r>
            <a:r>
              <a:rPr lang="da-DK" sz="1800" dirty="0" smtClean="0"/>
              <a:t>ave særlig opmærksomhed fra jeres side for at fastholde støtte og opbakning</a:t>
            </a:r>
          </a:p>
          <a:p>
            <a:endParaRPr lang="da-DK" sz="1800" dirty="0"/>
          </a:p>
        </p:txBody>
      </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29</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7" name="Titel 1"/>
          <p:cNvSpPr>
            <a:spLocks noGrp="1"/>
          </p:cNvSpPr>
          <p:nvPr>
            <p:ph type="title"/>
          </p:nvPr>
        </p:nvSpPr>
        <p:spPr>
          <a:xfrm>
            <a:off x="529017" y="1086489"/>
            <a:ext cx="7115196" cy="1143000"/>
          </a:xfrm>
        </p:spPr>
        <p:txBody>
          <a:bodyPr/>
          <a:lstStyle/>
          <a:p>
            <a:r>
              <a:rPr lang="da-DK" dirty="0" smtClean="0"/>
              <a:t>Hvem kontakter du?</a:t>
            </a:r>
            <a:endParaRPr lang="da-DK" dirty="0"/>
          </a:p>
        </p:txBody>
      </p:sp>
      <p:sp>
        <p:nvSpPr>
          <p:cNvPr id="8" name="Pladsholder til indhold 2"/>
          <p:cNvSpPr txBox="1">
            <a:spLocks/>
          </p:cNvSpPr>
          <p:nvPr/>
        </p:nvSpPr>
        <p:spPr>
          <a:xfrm>
            <a:off x="3889453" y="2680320"/>
            <a:ext cx="3538736" cy="2332856"/>
          </a:xfrm>
          <a:prstGeom prst="rect">
            <a:avLst/>
          </a:prstGeom>
        </p:spPr>
        <p:txBody>
          <a:bodyPr>
            <a:normAutofit/>
          </a:bodyPr>
          <a:lst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a:lstStyle>
          <a:p>
            <a:r>
              <a:rPr lang="da-DK" sz="1800" dirty="0" smtClean="0">
                <a:solidFill>
                  <a:srgbClr val="000000"/>
                </a:solidFill>
              </a:rPr>
              <a:t>Se på kontakterne i din telefon</a:t>
            </a:r>
          </a:p>
          <a:p>
            <a:r>
              <a:rPr lang="da-DK" sz="1800" dirty="0" smtClean="0">
                <a:solidFill>
                  <a:srgbClr val="000000"/>
                </a:solidFill>
              </a:rPr>
              <a:t>Hvilke tre personer vil du ringe til?</a:t>
            </a:r>
          </a:p>
          <a:p>
            <a:r>
              <a:rPr lang="da-DK" sz="1800" dirty="0" smtClean="0">
                <a:solidFill>
                  <a:srgbClr val="000000"/>
                </a:solidFill>
              </a:rPr>
              <a:t>Hvorfor?</a:t>
            </a:r>
          </a:p>
          <a:p>
            <a:endParaRPr lang="da-DK" sz="1800" dirty="0"/>
          </a:p>
        </p:txBody>
      </p:sp>
      <p:pic>
        <p:nvPicPr>
          <p:cNvPr id="9" name="Picture 2" descr="Billedresultat for contacts clipart"/>
          <p:cNvPicPr>
            <a:picLocks noChangeAspect="1" noChangeArrowheads="1"/>
          </p:cNvPicPr>
          <p:nvPr/>
        </p:nvPicPr>
        <p:blipFill>
          <a:blip r:embed="rId4" cstate="print">
            <a:grayscl/>
          </a:blip>
          <a:srcRect/>
          <a:stretch>
            <a:fillRect/>
          </a:stretch>
        </p:blipFill>
        <p:spPr bwMode="auto">
          <a:xfrm>
            <a:off x="796948" y="2420888"/>
            <a:ext cx="2638461" cy="2592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190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3</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567277" y="1137764"/>
            <a:ext cx="6923112" cy="1143000"/>
          </a:xfrm>
        </p:spPr>
        <p:txBody>
          <a:bodyPr>
            <a:normAutofit/>
          </a:bodyPr>
          <a:lstStyle/>
          <a:p>
            <a:r>
              <a:rPr lang="da-DK" dirty="0" smtClean="0"/>
              <a:t>Formål med øvelsen</a:t>
            </a:r>
            <a:endParaRPr lang="da-DK" dirty="0"/>
          </a:p>
        </p:txBody>
      </p:sp>
      <p:sp>
        <p:nvSpPr>
          <p:cNvPr id="7" name="Pladsholder til indhold 2"/>
          <p:cNvSpPr txBox="1">
            <a:spLocks/>
          </p:cNvSpPr>
          <p:nvPr/>
        </p:nvSpPr>
        <p:spPr>
          <a:xfrm>
            <a:off x="1585197" y="1909331"/>
            <a:ext cx="5328592" cy="3235237"/>
          </a:xfrm>
          <a:prstGeom prst="rect">
            <a:avLst/>
          </a:prstGeom>
        </p:spPr>
        <p:txBody>
          <a:bodyPr>
            <a:noAutofit/>
          </a:bodyPr>
          <a:lst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a:lstStyle>
          <a:p>
            <a:r>
              <a:rPr lang="da-DK" sz="1800" dirty="0" smtClean="0"/>
              <a:t>At introducere deltagerne til strategisk kriseledelse med udgangspunkt i en enkel og effektiv beslutningsstøttemodel.</a:t>
            </a:r>
          </a:p>
          <a:p>
            <a:r>
              <a:rPr lang="da-DK" sz="1800" dirty="0" smtClean="0"/>
              <a:t>At lade deltagerne afprøve modellen på et konkret og vedkommende  scenarie.</a:t>
            </a:r>
          </a:p>
        </p:txBody>
      </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30</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txBox="1">
            <a:spLocks/>
          </p:cNvSpPr>
          <p:nvPr/>
        </p:nvSpPr>
        <p:spPr>
          <a:xfrm>
            <a:off x="2927709" y="2740931"/>
            <a:ext cx="5378804" cy="1470025"/>
          </a:xfrm>
          <a:prstGeom prst="rect">
            <a:avLst/>
          </a:prstGeom>
        </p:spPr>
        <p:txBody>
          <a:bodyPr vert="horz" lIns="0" tIns="0" rIns="0" bIns="0" rtlCol="0" anchor="t" anchorCtr="0">
            <a:normAutofit/>
          </a:bodyPr>
          <a:lstStyle>
            <a:lvl1pPr algn="l" defTabSz="685800" rtl="0" eaLnBrk="1" latinLnBrk="0" hangingPunct="1">
              <a:lnSpc>
                <a:spcPct val="102000"/>
              </a:lnSpc>
              <a:spcBef>
                <a:spcPct val="0"/>
              </a:spcBef>
              <a:buNone/>
              <a:defRPr sz="2600" b="1" kern="1200">
                <a:solidFill>
                  <a:schemeClr val="tx1"/>
                </a:solidFill>
                <a:latin typeface="+mj-lt"/>
                <a:ea typeface="+mj-ea"/>
                <a:cs typeface="+mj-cs"/>
              </a:defRPr>
            </a:lvl1pPr>
          </a:lstStyle>
          <a:p>
            <a:r>
              <a:rPr lang="da-DK" sz="5000" dirty="0" smtClean="0"/>
              <a:t>Handling</a:t>
            </a:r>
            <a:endParaRPr lang="da-DK" sz="5000" dirty="0"/>
          </a:p>
        </p:txBody>
      </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31</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627096" y="847207"/>
            <a:ext cx="6923112" cy="1143000"/>
          </a:xfrm>
        </p:spPr>
        <p:txBody>
          <a:bodyPr/>
          <a:lstStyle/>
          <a:p>
            <a:r>
              <a:rPr lang="da-DK" dirty="0" smtClean="0"/>
              <a:t>Strategiske beslutninger</a:t>
            </a:r>
            <a:endParaRPr lang="da-DK" dirty="0"/>
          </a:p>
        </p:txBody>
      </p:sp>
      <p:sp>
        <p:nvSpPr>
          <p:cNvPr id="7" name="Pladsholder til indhold 4"/>
          <p:cNvSpPr txBox="1">
            <a:spLocks/>
          </p:cNvSpPr>
          <p:nvPr/>
        </p:nvSpPr>
        <p:spPr>
          <a:xfrm>
            <a:off x="1325201" y="2131366"/>
            <a:ext cx="3538736" cy="3545533"/>
          </a:xfrm>
          <a:prstGeom prst="rect">
            <a:avLst/>
          </a:prstGeom>
        </p:spPr>
        <p:txBody>
          <a:bodyPr/>
          <a:lst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a:lstStyle>
          <a:p>
            <a:r>
              <a:rPr lang="da-DK" sz="1800" dirty="0" smtClean="0"/>
              <a:t>Overordnede tiltag og rammer, som er nødvendige for, at I kan nå jeres strategiske mål</a:t>
            </a:r>
          </a:p>
          <a:p>
            <a:r>
              <a:rPr lang="da-DK" sz="1800" dirty="0" smtClean="0">
                <a:solidFill>
                  <a:srgbClr val="000000"/>
                </a:solidFill>
              </a:rPr>
              <a:t>Skal være formuleret så konkret, at lederne på det operationelle niveau kan omsætte dem til ordrer til det taktiske niveau</a:t>
            </a:r>
          </a:p>
          <a:p>
            <a:endParaRPr lang="da-DK" sz="1800" dirty="0" smtClean="0"/>
          </a:p>
          <a:p>
            <a:endParaRPr lang="da-DK" sz="1800" dirty="0"/>
          </a:p>
        </p:txBody>
      </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32</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469196" y="881389"/>
            <a:ext cx="4743739" cy="1716532"/>
          </a:xfrm>
        </p:spPr>
        <p:txBody>
          <a:bodyPr>
            <a:normAutofit/>
          </a:bodyPr>
          <a:lstStyle/>
          <a:p>
            <a:r>
              <a:rPr lang="da-DK" dirty="0" smtClean="0"/>
              <a:t>Beslutninger, </a:t>
            </a:r>
            <a:br>
              <a:rPr lang="da-DK" dirty="0" smtClean="0"/>
            </a:br>
            <a:r>
              <a:rPr lang="da-DK" dirty="0" smtClean="0"/>
              <a:t>prioritering og delegering</a:t>
            </a:r>
            <a:endParaRPr lang="da-DK" dirty="0"/>
          </a:p>
        </p:txBody>
      </p:sp>
      <p:sp>
        <p:nvSpPr>
          <p:cNvPr id="7" name="Pladsholder til indhold 2"/>
          <p:cNvSpPr txBox="1">
            <a:spLocks/>
          </p:cNvSpPr>
          <p:nvPr/>
        </p:nvSpPr>
        <p:spPr>
          <a:xfrm>
            <a:off x="3881634" y="456618"/>
            <a:ext cx="4920534" cy="5927090"/>
          </a:xfrm>
          <a:prstGeom prst="rect">
            <a:avLst/>
          </a:prstGeom>
        </p:spPr>
        <p:txBody>
          <a:bodyPr>
            <a:noAutofit/>
          </a:bodyPr>
          <a:lst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a:lstStyle>
          <a:p>
            <a:pPr marL="0" indent="0">
              <a:buFont typeface="Verdana" panose="020B0604030504040204" pitchFamily="34" charset="0"/>
              <a:buNone/>
            </a:pPr>
            <a:r>
              <a:rPr lang="da-DK" sz="1600" dirty="0" smtClean="0"/>
              <a:t>Vælg </a:t>
            </a:r>
            <a:r>
              <a:rPr lang="da-DK" sz="1600" u="sng" dirty="0" smtClean="0"/>
              <a:t>et</a:t>
            </a:r>
            <a:r>
              <a:rPr lang="da-DK" sz="1600" dirty="0" smtClean="0"/>
              <a:t> af de strategiske mål </a:t>
            </a:r>
          </a:p>
          <a:p>
            <a:pPr marL="0" indent="0">
              <a:buFont typeface="Verdana" panose="020B0604030504040204" pitchFamily="34" charset="0"/>
              <a:buNone/>
            </a:pPr>
            <a:r>
              <a:rPr lang="da-DK" sz="1600" dirty="0" smtClean="0"/>
              <a:t>Drøft i gruppen 10 min.</a:t>
            </a:r>
          </a:p>
          <a:p>
            <a:pPr>
              <a:buFont typeface="Verdana" panose="020B0604030504040204" pitchFamily="34" charset="0"/>
              <a:buNone/>
            </a:pPr>
            <a:r>
              <a:rPr lang="da-DK" sz="1600" b="1" dirty="0" smtClean="0"/>
              <a:t>Beslutninger:</a:t>
            </a:r>
          </a:p>
          <a:p>
            <a:r>
              <a:rPr lang="da-DK" sz="1600" dirty="0" smtClean="0"/>
              <a:t>Hvilke tiltag vil I have sat i værk? </a:t>
            </a:r>
          </a:p>
          <a:p>
            <a:r>
              <a:rPr lang="da-DK" sz="1600" dirty="0" smtClean="0"/>
              <a:t>Hvad er rammerne for opgaven?</a:t>
            </a:r>
          </a:p>
          <a:p>
            <a:pPr marL="0" indent="0">
              <a:buFont typeface="Verdana" panose="020B0604030504040204" pitchFamily="34" charset="0"/>
              <a:buNone/>
            </a:pPr>
            <a:r>
              <a:rPr lang="da-DK" sz="1600" b="1" dirty="0" smtClean="0"/>
              <a:t>Prioritering:</a:t>
            </a:r>
          </a:p>
          <a:p>
            <a:r>
              <a:rPr lang="da-DK" sz="1600" dirty="0" smtClean="0"/>
              <a:t>Hvad er mest påtrængende?</a:t>
            </a:r>
          </a:p>
          <a:p>
            <a:pPr marL="0" indent="0">
              <a:buFont typeface="Verdana" panose="020B0604030504040204" pitchFamily="34" charset="0"/>
              <a:buNone/>
            </a:pPr>
            <a:r>
              <a:rPr lang="da-DK" sz="1600" b="1" dirty="0" smtClean="0"/>
              <a:t>Delegering:</a:t>
            </a:r>
          </a:p>
          <a:p>
            <a:r>
              <a:rPr lang="da-DK" sz="1600" dirty="0" smtClean="0"/>
              <a:t>Hvem skal gøre hvad?</a:t>
            </a:r>
          </a:p>
          <a:p>
            <a:pPr>
              <a:buFont typeface="Verdana" panose="020B0604030504040204" pitchFamily="34" charset="0"/>
              <a:buNone/>
            </a:pPr>
            <a:endParaRPr lang="da-DK" sz="1600" dirty="0" smtClean="0">
              <a:solidFill>
                <a:srgbClr val="000000"/>
              </a:solidFill>
            </a:endParaRPr>
          </a:p>
          <a:p>
            <a:pPr marL="0" indent="0">
              <a:buNone/>
            </a:pPr>
            <a:endParaRPr lang="da-DK" sz="1800" dirty="0"/>
          </a:p>
        </p:txBody>
      </p:sp>
      <p:pic>
        <p:nvPicPr>
          <p:cNvPr id="8" name="Picture 2" descr="Billedresultat for checklist clipart"/>
          <p:cNvPicPr>
            <a:picLocks noChangeAspect="1" noChangeArrowheads="1"/>
          </p:cNvPicPr>
          <p:nvPr/>
        </p:nvPicPr>
        <p:blipFill>
          <a:blip r:embed="rId4" cstate="print"/>
          <a:srcRect/>
          <a:stretch>
            <a:fillRect/>
          </a:stretch>
        </p:blipFill>
        <p:spPr bwMode="auto">
          <a:xfrm>
            <a:off x="346348" y="3063085"/>
            <a:ext cx="2951928" cy="29519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33</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803305" y="1051132"/>
            <a:ext cx="7588877" cy="496531"/>
          </a:xfrm>
        </p:spPr>
        <p:txBody>
          <a:bodyPr>
            <a:normAutofit/>
          </a:bodyPr>
          <a:lstStyle/>
          <a:p>
            <a:r>
              <a:rPr lang="da-DK" dirty="0" smtClean="0"/>
              <a:t>Strategiske beslutninger</a:t>
            </a:r>
            <a:endParaRPr lang="da-DK" dirty="0"/>
          </a:p>
        </p:txBody>
      </p:sp>
      <p:graphicFrame>
        <p:nvGraphicFramePr>
          <p:cNvPr id="3" name="Tabel 2"/>
          <p:cNvGraphicFramePr>
            <a:graphicFrameLocks noGrp="1"/>
          </p:cNvGraphicFramePr>
          <p:nvPr>
            <p:extLst>
              <p:ext uri="{D42A27DB-BD31-4B8C-83A1-F6EECF244321}">
                <p14:modId xmlns:p14="http://schemas.microsoft.com/office/powerpoint/2010/main" val="3112314697"/>
              </p:ext>
            </p:extLst>
          </p:nvPr>
        </p:nvGraphicFramePr>
        <p:xfrm>
          <a:off x="330200" y="1559465"/>
          <a:ext cx="8457724" cy="4968334"/>
        </p:xfrm>
        <a:graphic>
          <a:graphicData uri="http://schemas.openxmlformats.org/drawingml/2006/table">
            <a:tbl>
              <a:tblPr firstRow="1" bandRow="1"/>
              <a:tblGrid>
                <a:gridCol w="2012858"/>
                <a:gridCol w="2012858"/>
                <a:gridCol w="2216004"/>
                <a:gridCol w="2216004"/>
              </a:tblGrid>
              <a:tr h="589871">
                <a:tc>
                  <a:txBody>
                    <a:bodyPr/>
                    <a:lstStyle/>
                    <a:p>
                      <a:pPr algn="ctr">
                        <a:lnSpc>
                          <a:spcPts val="840"/>
                        </a:lnSpc>
                        <a:spcAft>
                          <a:spcPts val="0"/>
                        </a:spcAft>
                      </a:pPr>
                      <a:endParaRPr lang="da-DK" sz="1200" b="1" kern="1200" dirty="0" smtClean="0">
                        <a:solidFill>
                          <a:srgbClr val="FFFFFF"/>
                        </a:solidFill>
                        <a:effectLst/>
                        <a:latin typeface="Verdana"/>
                        <a:ea typeface="Times New Roman"/>
                        <a:cs typeface="Arial"/>
                      </a:endParaRPr>
                    </a:p>
                    <a:p>
                      <a:pPr algn="ctr">
                        <a:lnSpc>
                          <a:spcPts val="840"/>
                        </a:lnSpc>
                        <a:spcAft>
                          <a:spcPts val="0"/>
                        </a:spcAft>
                      </a:pPr>
                      <a:r>
                        <a:rPr lang="da-DK" sz="1200" b="1" kern="1200" dirty="0" smtClean="0">
                          <a:solidFill>
                            <a:srgbClr val="FFFFFF"/>
                          </a:solidFill>
                          <a:effectLst/>
                          <a:latin typeface="Verdana"/>
                          <a:ea typeface="Times New Roman"/>
                          <a:cs typeface="Arial"/>
                        </a:rPr>
                        <a:t>Strategisk </a:t>
                      </a:r>
                      <a:r>
                        <a:rPr lang="da-DK" sz="1200" b="1" kern="1200" dirty="0">
                          <a:solidFill>
                            <a:srgbClr val="FFFFFF"/>
                          </a:solidFill>
                          <a:effectLst/>
                          <a:latin typeface="Verdana"/>
                          <a:ea typeface="Times New Roman"/>
                          <a:cs typeface="Arial"/>
                        </a:rPr>
                        <a:t>mål</a:t>
                      </a:r>
                      <a:endParaRPr lang="da-DK" sz="1200" dirty="0">
                        <a:effectLst/>
                        <a:latin typeface="Times New Roman"/>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497D"/>
                    </a:solidFill>
                  </a:tcPr>
                </a:tc>
                <a:tc>
                  <a:txBody>
                    <a:bodyPr/>
                    <a:lstStyle/>
                    <a:p>
                      <a:pPr algn="ctr">
                        <a:lnSpc>
                          <a:spcPts val="840"/>
                        </a:lnSpc>
                        <a:spcAft>
                          <a:spcPts val="0"/>
                        </a:spcAft>
                      </a:pPr>
                      <a:endParaRPr lang="da-DK" sz="1200" b="1" kern="1200" dirty="0" smtClean="0">
                        <a:solidFill>
                          <a:srgbClr val="FFFFFF"/>
                        </a:solidFill>
                        <a:effectLst/>
                        <a:latin typeface="Verdana"/>
                        <a:ea typeface="Times New Roman"/>
                        <a:cs typeface="Arial"/>
                      </a:endParaRPr>
                    </a:p>
                    <a:p>
                      <a:pPr algn="ctr">
                        <a:lnSpc>
                          <a:spcPts val="840"/>
                        </a:lnSpc>
                        <a:spcAft>
                          <a:spcPts val="0"/>
                        </a:spcAft>
                      </a:pPr>
                      <a:r>
                        <a:rPr lang="da-DK" sz="1200" b="1" kern="1200" dirty="0" smtClean="0">
                          <a:solidFill>
                            <a:srgbClr val="FFFFFF"/>
                          </a:solidFill>
                          <a:effectLst/>
                          <a:latin typeface="Verdana"/>
                          <a:ea typeface="Times New Roman"/>
                          <a:cs typeface="Arial"/>
                        </a:rPr>
                        <a:t>BESLUTNINGER</a:t>
                      </a:r>
                      <a:endParaRPr lang="da-DK" sz="1200" dirty="0">
                        <a:effectLst/>
                        <a:latin typeface="Times New Roman"/>
                        <a:ea typeface="Times New Roman"/>
                      </a:endParaRPr>
                    </a:p>
                    <a:p>
                      <a:pPr algn="ctr">
                        <a:lnSpc>
                          <a:spcPts val="840"/>
                        </a:lnSpc>
                        <a:spcAft>
                          <a:spcPts val="0"/>
                        </a:spcAft>
                      </a:pPr>
                      <a:r>
                        <a:rPr lang="da-DK" sz="1200" b="1" kern="1200" dirty="0">
                          <a:solidFill>
                            <a:srgbClr val="FFFFFF"/>
                          </a:solidFill>
                          <a:effectLst/>
                          <a:latin typeface="Verdana"/>
                          <a:ea typeface="Times New Roman"/>
                          <a:cs typeface="Arial"/>
                        </a:rPr>
                        <a:t>Hvad vil I sætte i værk?</a:t>
                      </a:r>
                      <a:endParaRPr lang="da-DK" sz="1200" dirty="0">
                        <a:effectLst/>
                        <a:latin typeface="Times New Roman"/>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497D"/>
                    </a:solidFill>
                  </a:tcPr>
                </a:tc>
                <a:tc>
                  <a:txBody>
                    <a:bodyPr/>
                    <a:lstStyle/>
                    <a:p>
                      <a:pPr algn="ctr">
                        <a:lnSpc>
                          <a:spcPts val="840"/>
                        </a:lnSpc>
                        <a:spcAft>
                          <a:spcPts val="0"/>
                        </a:spcAft>
                      </a:pPr>
                      <a:endParaRPr lang="da-DK" sz="1200" b="1" kern="1200" dirty="0" smtClean="0">
                        <a:solidFill>
                          <a:srgbClr val="FFFFFF"/>
                        </a:solidFill>
                        <a:effectLst/>
                        <a:latin typeface="Verdana"/>
                        <a:ea typeface="Times New Roman"/>
                        <a:cs typeface="Arial"/>
                      </a:endParaRPr>
                    </a:p>
                    <a:p>
                      <a:pPr algn="ctr">
                        <a:lnSpc>
                          <a:spcPts val="840"/>
                        </a:lnSpc>
                        <a:spcAft>
                          <a:spcPts val="0"/>
                        </a:spcAft>
                      </a:pPr>
                      <a:r>
                        <a:rPr lang="da-DK" sz="1200" b="1" kern="1200" dirty="0" smtClean="0">
                          <a:solidFill>
                            <a:srgbClr val="FFFFFF"/>
                          </a:solidFill>
                          <a:effectLst/>
                          <a:latin typeface="Verdana"/>
                          <a:ea typeface="Times New Roman"/>
                          <a:cs typeface="Arial"/>
                        </a:rPr>
                        <a:t>PRIORITERING </a:t>
                      </a:r>
                    </a:p>
                    <a:p>
                      <a:pPr algn="ctr">
                        <a:lnSpc>
                          <a:spcPts val="840"/>
                        </a:lnSpc>
                        <a:spcAft>
                          <a:spcPts val="0"/>
                        </a:spcAft>
                      </a:pPr>
                      <a:r>
                        <a:rPr lang="da-DK" sz="1200" b="1" kern="1200" dirty="0" smtClean="0">
                          <a:solidFill>
                            <a:srgbClr val="FFFFFF"/>
                          </a:solidFill>
                          <a:effectLst/>
                          <a:latin typeface="Verdana"/>
                          <a:ea typeface="Times New Roman"/>
                          <a:cs typeface="Arial"/>
                        </a:rPr>
                        <a:t>Hvad </a:t>
                      </a:r>
                      <a:r>
                        <a:rPr lang="da-DK" sz="1200" b="1" kern="1200" dirty="0">
                          <a:solidFill>
                            <a:srgbClr val="FFFFFF"/>
                          </a:solidFill>
                          <a:effectLst/>
                          <a:latin typeface="Verdana"/>
                          <a:ea typeface="Times New Roman"/>
                          <a:cs typeface="Arial"/>
                        </a:rPr>
                        <a:t>er vigtigst?</a:t>
                      </a:r>
                      <a:endParaRPr lang="da-DK" sz="1200" dirty="0">
                        <a:effectLst/>
                        <a:latin typeface="Times New Roman"/>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497D"/>
                    </a:solidFill>
                  </a:tcPr>
                </a:tc>
                <a:tc>
                  <a:txBody>
                    <a:bodyPr/>
                    <a:lstStyle/>
                    <a:p>
                      <a:pPr algn="ctr">
                        <a:lnSpc>
                          <a:spcPts val="840"/>
                        </a:lnSpc>
                        <a:spcAft>
                          <a:spcPts val="0"/>
                        </a:spcAft>
                      </a:pPr>
                      <a:endParaRPr lang="da-DK" sz="1200" b="1" kern="1200" dirty="0" smtClean="0">
                        <a:solidFill>
                          <a:srgbClr val="FFFFFF"/>
                        </a:solidFill>
                        <a:effectLst/>
                        <a:latin typeface="Verdana"/>
                        <a:ea typeface="Times New Roman"/>
                        <a:cs typeface="Arial"/>
                      </a:endParaRPr>
                    </a:p>
                    <a:p>
                      <a:pPr algn="ctr">
                        <a:lnSpc>
                          <a:spcPts val="840"/>
                        </a:lnSpc>
                        <a:spcAft>
                          <a:spcPts val="0"/>
                        </a:spcAft>
                      </a:pPr>
                      <a:r>
                        <a:rPr lang="da-DK" sz="1200" b="1" kern="1200" dirty="0" smtClean="0">
                          <a:solidFill>
                            <a:srgbClr val="FFFFFF"/>
                          </a:solidFill>
                          <a:effectLst/>
                          <a:latin typeface="Verdana"/>
                          <a:ea typeface="Times New Roman"/>
                          <a:cs typeface="Arial"/>
                        </a:rPr>
                        <a:t>DELEGERING</a:t>
                      </a:r>
                      <a:endParaRPr lang="da-DK" sz="1200" dirty="0">
                        <a:effectLst/>
                        <a:latin typeface="Times New Roman"/>
                        <a:ea typeface="Times New Roman"/>
                      </a:endParaRPr>
                    </a:p>
                    <a:p>
                      <a:pPr algn="ctr">
                        <a:lnSpc>
                          <a:spcPts val="840"/>
                        </a:lnSpc>
                        <a:spcAft>
                          <a:spcPts val="0"/>
                        </a:spcAft>
                      </a:pPr>
                      <a:r>
                        <a:rPr lang="da-DK" sz="1200" b="1" kern="1200" dirty="0">
                          <a:solidFill>
                            <a:srgbClr val="FFFFFF"/>
                          </a:solidFill>
                          <a:effectLst/>
                          <a:latin typeface="Verdana"/>
                          <a:ea typeface="Times New Roman"/>
                          <a:cs typeface="Arial"/>
                        </a:rPr>
                        <a:t>Hvem skal gøre det?</a:t>
                      </a:r>
                      <a:endParaRPr lang="da-DK" sz="1200" dirty="0">
                        <a:effectLst/>
                        <a:latin typeface="Times New Roman"/>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497D"/>
                    </a:solidFill>
                  </a:tcPr>
                </a:tc>
              </a:tr>
              <a:tr h="871193">
                <a:tc rowSpan="4">
                  <a:txBody>
                    <a:bodyPr/>
                    <a:lstStyle/>
                    <a:p>
                      <a:pPr algn="l">
                        <a:lnSpc>
                          <a:spcPct val="120000"/>
                        </a:lnSpc>
                        <a:spcAft>
                          <a:spcPts val="0"/>
                        </a:spcAft>
                      </a:pPr>
                      <a:r>
                        <a:rPr lang="da-DK" sz="1200" dirty="0">
                          <a:solidFill>
                            <a:srgbClr val="FFFFFF"/>
                          </a:solidFill>
                          <a:effectLst/>
                          <a:latin typeface="Verdana"/>
                          <a:ea typeface="Times New Roman"/>
                          <a:cs typeface="Arial"/>
                        </a:rPr>
                        <a:t>Bidrage til at   reducere      usikkerhed og utryghed i </a:t>
                      </a:r>
                      <a:r>
                        <a:rPr lang="da-DK" sz="1200" dirty="0" smtClean="0">
                          <a:solidFill>
                            <a:srgbClr val="FFFFFF"/>
                          </a:solidFill>
                          <a:effectLst/>
                          <a:latin typeface="Verdana"/>
                          <a:ea typeface="Times New Roman"/>
                          <a:cs typeface="Arial"/>
                        </a:rPr>
                        <a:t>organisationen</a:t>
                      </a:r>
                      <a:endParaRPr lang="da-DK" sz="1200" dirty="0">
                        <a:effectLst/>
                        <a:latin typeface="Tahoma"/>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l">
                        <a:lnSpc>
                          <a:spcPct val="120000"/>
                        </a:lnSpc>
                        <a:spcAft>
                          <a:spcPts val="0"/>
                        </a:spcAft>
                      </a:pPr>
                      <a:r>
                        <a:rPr lang="da-DK" sz="1200">
                          <a:solidFill>
                            <a:srgbClr val="FFFFFF"/>
                          </a:solidFill>
                          <a:effectLst/>
                          <a:latin typeface="Verdana"/>
                          <a:ea typeface="Times New Roman"/>
                          <a:cs typeface="Arial"/>
                        </a:rPr>
                        <a:t>- Indledende besked på intranet til alle medarbejdere.</a:t>
                      </a:r>
                      <a:endParaRPr lang="da-DK" sz="1200">
                        <a:effectLst/>
                        <a:latin typeface="Tahoma"/>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20000"/>
                        </a:lnSpc>
                        <a:spcAft>
                          <a:spcPts val="0"/>
                        </a:spcAft>
                      </a:pPr>
                      <a:r>
                        <a:rPr lang="da-DK" sz="1200">
                          <a:solidFill>
                            <a:srgbClr val="FFFFFF"/>
                          </a:solidFill>
                          <a:effectLst/>
                          <a:latin typeface="Verdana"/>
                          <a:ea typeface="Times New Roman"/>
                          <a:cs typeface="Arial"/>
                        </a:rPr>
                        <a:t>1</a:t>
                      </a:r>
                      <a:endParaRPr lang="da-DK" sz="1200">
                        <a:effectLst/>
                        <a:latin typeface="Tahoma"/>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l">
                        <a:lnSpc>
                          <a:spcPct val="120000"/>
                        </a:lnSpc>
                        <a:spcAft>
                          <a:spcPts val="0"/>
                        </a:spcAft>
                      </a:pPr>
                      <a:r>
                        <a:rPr lang="da-DK" sz="1200" dirty="0">
                          <a:solidFill>
                            <a:srgbClr val="FFFFFF"/>
                          </a:solidFill>
                          <a:effectLst/>
                          <a:latin typeface="Verdana"/>
                          <a:ea typeface="Times New Roman"/>
                          <a:cs typeface="Arial"/>
                        </a:rPr>
                        <a:t>Kommunikationsenhed</a:t>
                      </a:r>
                      <a:endParaRPr lang="da-DK" sz="1200" dirty="0">
                        <a:effectLst/>
                        <a:latin typeface="Tahoma"/>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r>
              <a:tr h="871193">
                <a:tc vMerge="1">
                  <a:txBody>
                    <a:bodyPr/>
                    <a:lstStyle/>
                    <a:p>
                      <a:endParaRPr lang="da-DK"/>
                    </a:p>
                  </a:txBody>
                  <a:tcPr/>
                </a:tc>
                <a:tc>
                  <a:txBody>
                    <a:bodyPr/>
                    <a:lstStyle/>
                    <a:p>
                      <a:pPr algn="l">
                        <a:lnSpc>
                          <a:spcPct val="120000"/>
                        </a:lnSpc>
                        <a:spcAft>
                          <a:spcPts val="0"/>
                        </a:spcAft>
                      </a:pPr>
                      <a:r>
                        <a:rPr lang="da-DK" sz="1200" dirty="0">
                          <a:solidFill>
                            <a:srgbClr val="FFFFFF"/>
                          </a:solidFill>
                          <a:effectLst/>
                          <a:latin typeface="Verdana"/>
                          <a:ea typeface="Times New Roman"/>
                          <a:cs typeface="Arial"/>
                        </a:rPr>
                        <a:t>- Tryghedsskabende tiltag via synlig ledelse.</a:t>
                      </a:r>
                      <a:endParaRPr lang="da-DK" sz="1200" dirty="0">
                        <a:effectLst/>
                        <a:latin typeface="Tahoma"/>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20000"/>
                        </a:lnSpc>
                        <a:spcAft>
                          <a:spcPts val="0"/>
                        </a:spcAft>
                      </a:pPr>
                      <a:r>
                        <a:rPr lang="da-DK" sz="1200">
                          <a:solidFill>
                            <a:srgbClr val="FFFFFF"/>
                          </a:solidFill>
                          <a:effectLst/>
                          <a:latin typeface="Verdana"/>
                          <a:ea typeface="Times New Roman"/>
                          <a:cs typeface="Arial"/>
                        </a:rPr>
                        <a:t>4</a:t>
                      </a:r>
                      <a:endParaRPr lang="da-DK" sz="1200">
                        <a:effectLst/>
                        <a:latin typeface="Tahoma"/>
                        <a:ea typeface="Times New Roman"/>
                        <a:cs typeface="Times New Roman"/>
                      </a:endParaRPr>
                    </a:p>
                    <a:p>
                      <a:pPr indent="396240" algn="ctr">
                        <a:lnSpc>
                          <a:spcPct val="120000"/>
                        </a:lnSpc>
                        <a:spcAft>
                          <a:spcPts val="0"/>
                        </a:spcAft>
                      </a:pPr>
                      <a:r>
                        <a:rPr lang="da-DK" sz="1200">
                          <a:solidFill>
                            <a:srgbClr val="FFFFFF"/>
                          </a:solidFill>
                          <a:effectLst/>
                          <a:latin typeface="Verdana"/>
                          <a:ea typeface="Times New Roman"/>
                          <a:cs typeface="Arial"/>
                        </a:rPr>
                        <a:t> </a:t>
                      </a:r>
                      <a:endParaRPr lang="da-DK" sz="1200">
                        <a:effectLst/>
                        <a:latin typeface="Tahoma"/>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l">
                        <a:lnSpc>
                          <a:spcPct val="120000"/>
                        </a:lnSpc>
                        <a:spcAft>
                          <a:spcPts val="0"/>
                        </a:spcAft>
                      </a:pPr>
                      <a:r>
                        <a:rPr lang="da-DK" sz="1200">
                          <a:solidFill>
                            <a:srgbClr val="FFFFFF"/>
                          </a:solidFill>
                          <a:effectLst/>
                          <a:latin typeface="Verdana"/>
                          <a:ea typeface="Times New Roman"/>
                          <a:cs typeface="Arial"/>
                        </a:rPr>
                        <a:t>Ledere på alle niveauer</a:t>
                      </a:r>
                      <a:endParaRPr lang="da-DK" sz="1200">
                        <a:effectLst/>
                        <a:latin typeface="Tahoma"/>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r>
              <a:tr h="871193">
                <a:tc vMerge="1">
                  <a:txBody>
                    <a:bodyPr/>
                    <a:lstStyle/>
                    <a:p>
                      <a:endParaRPr lang="da-DK"/>
                    </a:p>
                  </a:txBody>
                  <a:tcPr/>
                </a:tc>
                <a:tc>
                  <a:txBody>
                    <a:bodyPr/>
                    <a:lstStyle/>
                    <a:p>
                      <a:pPr algn="l">
                        <a:lnSpc>
                          <a:spcPct val="120000"/>
                        </a:lnSpc>
                        <a:spcAft>
                          <a:spcPts val="0"/>
                        </a:spcAft>
                      </a:pPr>
                      <a:r>
                        <a:rPr lang="da-DK" sz="1200" dirty="0">
                          <a:solidFill>
                            <a:srgbClr val="FFFFFF"/>
                          </a:solidFill>
                          <a:effectLst/>
                          <a:latin typeface="Verdana"/>
                          <a:ea typeface="Times New Roman"/>
                          <a:cs typeface="Arial"/>
                        </a:rPr>
                        <a:t>- Forstærket adgangskontrol</a:t>
                      </a:r>
                      <a:endParaRPr lang="da-DK" sz="1200" dirty="0">
                        <a:effectLst/>
                        <a:latin typeface="Tahoma"/>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20000"/>
                        </a:lnSpc>
                        <a:spcAft>
                          <a:spcPts val="0"/>
                        </a:spcAft>
                      </a:pPr>
                      <a:r>
                        <a:rPr lang="da-DK" sz="1200" dirty="0">
                          <a:solidFill>
                            <a:srgbClr val="FFFFFF"/>
                          </a:solidFill>
                          <a:effectLst/>
                          <a:latin typeface="Verdana"/>
                          <a:ea typeface="Times New Roman"/>
                          <a:cs typeface="Arial"/>
                        </a:rPr>
                        <a:t>2</a:t>
                      </a:r>
                      <a:endParaRPr lang="da-DK" sz="1200" dirty="0">
                        <a:effectLst/>
                        <a:latin typeface="Tahoma"/>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l">
                        <a:lnSpc>
                          <a:spcPct val="120000"/>
                        </a:lnSpc>
                        <a:spcAft>
                          <a:spcPts val="0"/>
                        </a:spcAft>
                      </a:pPr>
                      <a:r>
                        <a:rPr lang="da-DK" sz="1200" dirty="0">
                          <a:solidFill>
                            <a:srgbClr val="FFFFFF"/>
                          </a:solidFill>
                          <a:effectLst/>
                          <a:latin typeface="Verdana"/>
                          <a:ea typeface="Times New Roman"/>
                          <a:cs typeface="Arial"/>
                        </a:rPr>
                        <a:t>Intern service/ Facility </a:t>
                      </a:r>
                      <a:r>
                        <a:rPr lang="da-DK" sz="1200" dirty="0" smtClean="0">
                          <a:solidFill>
                            <a:srgbClr val="FFFFFF"/>
                          </a:solidFill>
                          <a:effectLst/>
                          <a:latin typeface="Verdana"/>
                          <a:ea typeface="Times New Roman"/>
                          <a:cs typeface="Arial"/>
                        </a:rPr>
                        <a:t>Management/</a:t>
                      </a:r>
                      <a:r>
                        <a:rPr lang="da-DK" sz="1200" dirty="0" err="1" smtClean="0">
                          <a:solidFill>
                            <a:srgbClr val="FFFFFF"/>
                          </a:solidFill>
                          <a:effectLst/>
                          <a:latin typeface="Verdana"/>
                          <a:ea typeface="Times New Roman"/>
                          <a:cs typeface="Arial"/>
                        </a:rPr>
                        <a:t>Sikkerheds-officer</a:t>
                      </a:r>
                      <a:endParaRPr lang="da-DK" sz="1200" dirty="0">
                        <a:effectLst/>
                        <a:latin typeface="Tahoma"/>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r>
              <a:tr h="1361239">
                <a:tc vMerge="1">
                  <a:txBody>
                    <a:bodyPr/>
                    <a:lstStyle/>
                    <a:p>
                      <a:endParaRPr lang="da-DK"/>
                    </a:p>
                  </a:txBody>
                  <a:tcPr/>
                </a:tc>
                <a:tc>
                  <a:txBody>
                    <a:bodyPr/>
                    <a:lstStyle/>
                    <a:p>
                      <a:pPr algn="l">
                        <a:lnSpc>
                          <a:spcPct val="120000"/>
                        </a:lnSpc>
                        <a:spcAft>
                          <a:spcPts val="0"/>
                        </a:spcAft>
                      </a:pPr>
                      <a:r>
                        <a:rPr lang="da-DK" sz="1200" dirty="0">
                          <a:solidFill>
                            <a:srgbClr val="FFFFFF"/>
                          </a:solidFill>
                          <a:effectLst/>
                          <a:latin typeface="Verdana"/>
                          <a:ea typeface="Times New Roman"/>
                          <a:cs typeface="Arial"/>
                        </a:rPr>
                        <a:t>- Orientering af samarbejdsudvalg, tillids- og   </a:t>
                      </a:r>
                      <a:r>
                        <a:rPr lang="da-DK" sz="1200" dirty="0" err="1" smtClean="0">
                          <a:solidFill>
                            <a:srgbClr val="FFFFFF"/>
                          </a:solidFill>
                          <a:effectLst/>
                          <a:latin typeface="Verdana"/>
                          <a:ea typeface="Times New Roman"/>
                          <a:cs typeface="Arial"/>
                        </a:rPr>
                        <a:t>arbejdsmiljørepræsen</a:t>
                      </a:r>
                      <a:r>
                        <a:rPr lang="da-DK" sz="1200" dirty="0" smtClean="0">
                          <a:solidFill>
                            <a:srgbClr val="FFFFFF"/>
                          </a:solidFill>
                          <a:effectLst/>
                          <a:latin typeface="Verdana"/>
                          <a:ea typeface="Times New Roman"/>
                          <a:cs typeface="Arial"/>
                        </a:rPr>
                        <a:t>-tanter</a:t>
                      </a:r>
                      <a:endParaRPr lang="da-DK" sz="1200" dirty="0">
                        <a:effectLst/>
                        <a:latin typeface="Tahoma"/>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20000"/>
                        </a:lnSpc>
                        <a:spcAft>
                          <a:spcPts val="0"/>
                        </a:spcAft>
                      </a:pPr>
                      <a:r>
                        <a:rPr lang="da-DK" sz="1200" dirty="0">
                          <a:solidFill>
                            <a:srgbClr val="FFFFFF"/>
                          </a:solidFill>
                          <a:effectLst/>
                          <a:latin typeface="Verdana"/>
                          <a:ea typeface="Times New Roman"/>
                          <a:cs typeface="Arial"/>
                        </a:rPr>
                        <a:t>3</a:t>
                      </a:r>
                      <a:endParaRPr lang="da-DK" sz="1200" dirty="0">
                        <a:effectLst/>
                        <a:latin typeface="Tahoma"/>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l">
                        <a:lnSpc>
                          <a:spcPct val="120000"/>
                        </a:lnSpc>
                        <a:spcAft>
                          <a:spcPts val="0"/>
                        </a:spcAft>
                      </a:pPr>
                      <a:r>
                        <a:rPr lang="da-DK" sz="1200" dirty="0">
                          <a:solidFill>
                            <a:srgbClr val="FFFFFF"/>
                          </a:solidFill>
                          <a:effectLst/>
                          <a:latin typeface="Verdana"/>
                          <a:ea typeface="Times New Roman"/>
                          <a:cs typeface="Arial"/>
                        </a:rPr>
                        <a:t>Ledelsessekretariat</a:t>
                      </a:r>
                      <a:endParaRPr lang="da-DK" sz="1200" dirty="0">
                        <a:effectLst/>
                        <a:latin typeface="Tahoma"/>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r>
              <a:tr h="403645">
                <a:tc>
                  <a:txBody>
                    <a:bodyPr/>
                    <a:lstStyle/>
                    <a:p>
                      <a:endParaRPr lang="da-DK" sz="1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endParaRPr lang="da-DK" sz="1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endParaRPr lang="da-DK" sz="100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endParaRPr lang="da-DK" sz="1000" dirty="0">
                        <a:effectLst/>
                        <a:latin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r>
            </a:tbl>
          </a:graphicData>
        </a:graphic>
      </p:graphicFrame>
    </p:spTree>
    <p:extLst>
      <p:ext uri="{BB962C8B-B14F-4D97-AF65-F5344CB8AC3E}">
        <p14:creationId xmlns:p14="http://schemas.microsoft.com/office/powerpoint/2010/main" val="210190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34</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txBox="1">
            <a:spLocks/>
          </p:cNvSpPr>
          <p:nvPr/>
        </p:nvSpPr>
        <p:spPr>
          <a:xfrm>
            <a:off x="1919305" y="2655473"/>
            <a:ext cx="6216291" cy="1470025"/>
          </a:xfrm>
          <a:prstGeom prst="rect">
            <a:avLst/>
          </a:prstGeom>
        </p:spPr>
        <p:txBody>
          <a:bodyPr vert="horz" lIns="0" tIns="0" rIns="0" bIns="0" rtlCol="0" anchor="t" anchorCtr="0">
            <a:normAutofit/>
          </a:bodyPr>
          <a:lstStyle>
            <a:lvl1pPr algn="l" defTabSz="685800" rtl="0" eaLnBrk="1" latinLnBrk="0" hangingPunct="1">
              <a:lnSpc>
                <a:spcPct val="102000"/>
              </a:lnSpc>
              <a:spcBef>
                <a:spcPct val="0"/>
              </a:spcBef>
              <a:buNone/>
              <a:defRPr sz="2600" b="1" kern="1200">
                <a:solidFill>
                  <a:schemeClr val="tx1"/>
                </a:solidFill>
                <a:latin typeface="+mj-lt"/>
                <a:ea typeface="+mj-ea"/>
                <a:cs typeface="+mj-cs"/>
              </a:defRPr>
            </a:lvl1pPr>
          </a:lstStyle>
          <a:p>
            <a:r>
              <a:rPr lang="da-DK" sz="5000" dirty="0" smtClean="0"/>
              <a:t>Tilbagemelding</a:t>
            </a:r>
            <a:endParaRPr lang="da-DK" sz="5000" dirty="0"/>
          </a:p>
        </p:txBody>
      </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35</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577085" y="1028700"/>
            <a:ext cx="7067128" cy="1143000"/>
          </a:xfrm>
        </p:spPr>
        <p:txBody>
          <a:bodyPr/>
          <a:lstStyle/>
          <a:p>
            <a:r>
              <a:rPr lang="da-DK" dirty="0" smtClean="0"/>
              <a:t>Tilbagemelding</a:t>
            </a:r>
            <a:endParaRPr lang="da-DK" dirty="0"/>
          </a:p>
        </p:txBody>
      </p:sp>
      <p:sp>
        <p:nvSpPr>
          <p:cNvPr id="7" name="Pladsholder til indhold 2"/>
          <p:cNvSpPr txBox="1">
            <a:spLocks/>
          </p:cNvSpPr>
          <p:nvPr/>
        </p:nvSpPr>
        <p:spPr>
          <a:xfrm>
            <a:off x="3059832" y="1600200"/>
            <a:ext cx="5626968" cy="4525963"/>
          </a:xfrm>
          <a:prstGeom prst="rect">
            <a:avLst/>
          </a:prstGeom>
        </p:spPr>
        <p:txBody>
          <a:bodyPr/>
          <a:lst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a:lstStyle>
          <a:p>
            <a:endParaRPr lang="da-DK" sz="1800" dirty="0" smtClean="0"/>
          </a:p>
          <a:p>
            <a:r>
              <a:rPr lang="da-DK" sz="2400" dirty="0" smtClean="0"/>
              <a:t>Jeres observationer:</a:t>
            </a:r>
          </a:p>
          <a:p>
            <a:pPr lvl="1"/>
            <a:r>
              <a:rPr lang="da-DK" sz="2000" dirty="0" smtClean="0"/>
              <a:t>Hvad er de vigtigste læringspunkter fra øvelsen?</a:t>
            </a:r>
          </a:p>
          <a:p>
            <a:pPr lvl="1"/>
            <a:r>
              <a:rPr lang="da-DK" sz="2000" dirty="0" smtClean="0"/>
              <a:t>Hvad skal forbedres?</a:t>
            </a:r>
          </a:p>
          <a:p>
            <a:pPr lvl="1"/>
            <a:r>
              <a:rPr lang="da-DK" sz="2000" dirty="0" smtClean="0"/>
              <a:t>Hvordan sikres forbedringen?</a:t>
            </a:r>
          </a:p>
          <a:p>
            <a:r>
              <a:rPr lang="da-DK" sz="2400" dirty="0" err="1" smtClean="0"/>
              <a:t>Facilitators</a:t>
            </a:r>
            <a:r>
              <a:rPr lang="da-DK" sz="2400" dirty="0" smtClean="0"/>
              <a:t> umiddelbare feedback på observationer</a:t>
            </a:r>
          </a:p>
          <a:p>
            <a:endParaRPr lang="da-DK" sz="1800" dirty="0"/>
          </a:p>
        </p:txBody>
      </p:sp>
      <p:pic>
        <p:nvPicPr>
          <p:cNvPr id="8" name="Picture 2" descr="J:\BRS-KRS-SOCH\Billeder Colourbox\Små hvide, Kontrol.jpg"/>
          <p:cNvPicPr>
            <a:picLocks noChangeAspect="1" noChangeArrowheads="1"/>
          </p:cNvPicPr>
          <p:nvPr/>
        </p:nvPicPr>
        <p:blipFill>
          <a:blip r:embed="rId4" cstate="print"/>
          <a:srcRect/>
          <a:stretch>
            <a:fillRect/>
          </a:stretch>
        </p:blipFill>
        <p:spPr bwMode="auto">
          <a:xfrm>
            <a:off x="177868" y="3262842"/>
            <a:ext cx="2657675" cy="2996952"/>
          </a:xfrm>
          <a:prstGeom prst="rect">
            <a:avLst/>
          </a:prstGeom>
          <a:noFill/>
        </p:spPr>
      </p:pic>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4</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845212" y="1103580"/>
            <a:ext cx="7115196" cy="1143000"/>
          </a:xfrm>
        </p:spPr>
        <p:txBody>
          <a:bodyPr/>
          <a:lstStyle/>
          <a:p>
            <a:r>
              <a:rPr lang="da-DK" dirty="0" smtClean="0"/>
              <a:t>Øvelsens format</a:t>
            </a:r>
            <a:endParaRPr lang="da-DK" dirty="0"/>
          </a:p>
        </p:txBody>
      </p:sp>
      <p:pic>
        <p:nvPicPr>
          <p:cNvPr id="8" name="Billede 7" descr="diskussion.jpg"/>
          <p:cNvPicPr>
            <a:picLocks noChangeAspect="1"/>
          </p:cNvPicPr>
          <p:nvPr/>
        </p:nvPicPr>
        <p:blipFill>
          <a:blip r:embed="rId4" cstate="print"/>
          <a:stretch>
            <a:fillRect/>
          </a:stretch>
        </p:blipFill>
        <p:spPr>
          <a:xfrm>
            <a:off x="0" y="4194043"/>
            <a:ext cx="3995936" cy="2663957"/>
          </a:xfrm>
          <a:prstGeom prst="rect">
            <a:avLst/>
          </a:prstGeom>
        </p:spPr>
      </p:pic>
      <p:sp>
        <p:nvSpPr>
          <p:cNvPr id="7" name="Pladsholder til indhold 2"/>
          <p:cNvSpPr txBox="1">
            <a:spLocks/>
          </p:cNvSpPr>
          <p:nvPr/>
        </p:nvSpPr>
        <p:spPr>
          <a:xfrm>
            <a:off x="3059832" y="1556792"/>
            <a:ext cx="5328592" cy="3196952"/>
          </a:xfrm>
          <a:prstGeom prst="rect">
            <a:avLst/>
          </a:prstGeom>
        </p:spPr>
        <p:txBody>
          <a:bodyPr>
            <a:normAutofit/>
          </a:bodyPr>
          <a:lst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a:lstStyle>
          <a:p>
            <a:pPr>
              <a:buFont typeface="Verdana" panose="020B0604030504040204" pitchFamily="34" charset="0"/>
              <a:buNone/>
            </a:pPr>
            <a:r>
              <a:rPr lang="da-DK" sz="1800" dirty="0" smtClean="0"/>
              <a:t>Dilemmaøvelse: </a:t>
            </a:r>
          </a:p>
          <a:p>
            <a:r>
              <a:rPr lang="da-DK" sz="1800" dirty="0" smtClean="0"/>
              <a:t>En struktureret og </a:t>
            </a:r>
            <a:r>
              <a:rPr lang="da-DK" sz="1800" dirty="0" err="1" smtClean="0"/>
              <a:t>faciliteret</a:t>
            </a:r>
            <a:r>
              <a:rPr lang="da-DK" sz="1800" dirty="0" smtClean="0"/>
              <a:t> drøftelse af  problemstillinger, processer og løsninger ud fra et konkret scenarie.</a:t>
            </a:r>
          </a:p>
          <a:p>
            <a:r>
              <a:rPr lang="da-DK" sz="1800" dirty="0" smtClean="0"/>
              <a:t>IKKE en funktions/krisestyringsøvelse med handlinger.</a:t>
            </a:r>
          </a:p>
        </p:txBody>
      </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5</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793936" y="913284"/>
            <a:ext cx="7115196" cy="1143000"/>
          </a:xfrm>
        </p:spPr>
        <p:txBody>
          <a:bodyPr/>
          <a:lstStyle/>
          <a:p>
            <a:r>
              <a:rPr lang="da-DK" dirty="0" smtClean="0"/>
              <a:t>Roller og regler</a:t>
            </a:r>
            <a:endParaRPr lang="da-DK" dirty="0"/>
          </a:p>
        </p:txBody>
      </p:sp>
      <p:sp>
        <p:nvSpPr>
          <p:cNvPr id="7" name="Pladsholder til indhold 3"/>
          <p:cNvSpPr txBox="1">
            <a:spLocks/>
          </p:cNvSpPr>
          <p:nvPr/>
        </p:nvSpPr>
        <p:spPr>
          <a:xfrm>
            <a:off x="4723153" y="1484784"/>
            <a:ext cx="3167063" cy="4536504"/>
          </a:xfrm>
          <a:prstGeom prst="rect">
            <a:avLst/>
          </a:prstGeom>
          <a:solidFill>
            <a:srgbClr val="B8542B"/>
          </a:solidFill>
        </p:spPr>
        <p:txBody>
          <a:bodyPr/>
          <a:lst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a:lstStyle>
          <a:p>
            <a:pPr>
              <a:buFont typeface="Verdana" panose="020B0604030504040204" pitchFamily="34" charset="0"/>
              <a:buNone/>
            </a:pPr>
            <a:r>
              <a:rPr lang="da-DK" sz="1800" b="1" dirty="0" smtClean="0">
                <a:solidFill>
                  <a:schemeClr val="bg1"/>
                </a:solidFill>
              </a:rPr>
              <a:t>Facilitator/Observatør</a:t>
            </a:r>
          </a:p>
          <a:p>
            <a:r>
              <a:rPr lang="da-DK" sz="1800" dirty="0" smtClean="0">
                <a:solidFill>
                  <a:schemeClr val="bg1"/>
                </a:solidFill>
              </a:rPr>
              <a:t>Vi </a:t>
            </a:r>
            <a:r>
              <a:rPr lang="da-DK" sz="1800" dirty="0" err="1" smtClean="0">
                <a:solidFill>
                  <a:schemeClr val="bg1"/>
                </a:solidFill>
              </a:rPr>
              <a:t>faciliterer</a:t>
            </a:r>
            <a:r>
              <a:rPr lang="da-DK" sz="1800" dirty="0" smtClean="0">
                <a:solidFill>
                  <a:schemeClr val="bg1"/>
                </a:solidFill>
              </a:rPr>
              <a:t> </a:t>
            </a:r>
          </a:p>
          <a:p>
            <a:r>
              <a:rPr lang="da-DK" sz="1800" dirty="0" smtClean="0">
                <a:solidFill>
                  <a:schemeClr val="bg1"/>
                </a:solidFill>
              </a:rPr>
              <a:t>Vi udfordrer jeres svar</a:t>
            </a:r>
          </a:p>
          <a:p>
            <a:r>
              <a:rPr lang="da-DK" sz="1800" dirty="0" smtClean="0">
                <a:solidFill>
                  <a:schemeClr val="bg1"/>
                </a:solidFill>
              </a:rPr>
              <a:t>Vi giver feedback på observationer</a:t>
            </a:r>
          </a:p>
          <a:p>
            <a:endParaRPr lang="da-DK" sz="1800" dirty="0" smtClean="0">
              <a:solidFill>
                <a:schemeClr val="bg1"/>
              </a:solidFill>
            </a:endParaRPr>
          </a:p>
        </p:txBody>
      </p:sp>
      <p:sp>
        <p:nvSpPr>
          <p:cNvPr id="8" name="Pladsholder til indhold 4"/>
          <p:cNvSpPr txBox="1">
            <a:spLocks/>
          </p:cNvSpPr>
          <p:nvPr/>
        </p:nvSpPr>
        <p:spPr>
          <a:xfrm>
            <a:off x="844412" y="1484784"/>
            <a:ext cx="3167062" cy="4536504"/>
          </a:xfrm>
          <a:prstGeom prst="rect">
            <a:avLst/>
          </a:prstGeom>
          <a:solidFill>
            <a:srgbClr val="787EB4"/>
          </a:solidFill>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a-DK" sz="1800" b="1" i="0" u="none" strike="noStrike" kern="1200" cap="none" spc="0" normalizeH="0" baseline="0" noProof="0" dirty="0" smtClean="0">
                <a:ln>
                  <a:noFill/>
                </a:ln>
                <a:solidFill>
                  <a:schemeClr val="bg1"/>
                </a:solidFill>
                <a:effectLst/>
                <a:uLnTx/>
                <a:uFillTx/>
                <a:latin typeface="+mn-lt"/>
                <a:ea typeface="+mn-ea"/>
                <a:cs typeface="+mn-cs"/>
              </a:rPr>
              <a:t>Deltagere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a-DK" sz="1800" b="0" i="0" u="none" strike="noStrike" kern="1200" cap="none" spc="0" normalizeH="0" baseline="0" noProof="0" dirty="0" smtClean="0">
                <a:ln>
                  <a:noFill/>
                </a:ln>
                <a:solidFill>
                  <a:schemeClr val="bg1"/>
                </a:solidFill>
                <a:effectLst/>
                <a:uLnTx/>
                <a:uFillTx/>
                <a:latin typeface="+mn-lt"/>
                <a:ea typeface="+mn-ea"/>
                <a:cs typeface="+mn-cs"/>
              </a:rPr>
              <a:t>I er </a:t>
            </a:r>
            <a:r>
              <a:rPr lang="da-DK" dirty="0" smtClean="0">
                <a:solidFill>
                  <a:schemeClr val="bg1"/>
                </a:solidFill>
              </a:rPr>
              <a:t>XX</a:t>
            </a:r>
            <a:r>
              <a:rPr kumimoji="0" lang="da-DK" sz="1800" b="0" i="0" u="none" strike="noStrike" kern="1200" cap="none" spc="0" normalizeH="0" baseline="0" noProof="0" dirty="0" smtClean="0">
                <a:ln>
                  <a:noFill/>
                </a:ln>
                <a:solidFill>
                  <a:schemeClr val="bg1"/>
                </a:solidFill>
                <a:effectLst/>
                <a:uLnTx/>
                <a:uFillTx/>
                <a:latin typeface="+mn-lt"/>
                <a:ea typeface="+mn-ea"/>
                <a:cs typeface="+mn-cs"/>
              </a:rPr>
              <a:t>s krisestab</a:t>
            </a:r>
            <a:r>
              <a:rPr kumimoji="0" lang="da-DK" sz="1800" b="0" i="0" u="none" strike="noStrike" kern="1200" cap="none" spc="0" normalizeH="0" noProof="0" dirty="0" smtClean="0">
                <a:ln>
                  <a:noFill/>
                </a:ln>
                <a:solidFill>
                  <a:schemeClr val="bg1"/>
                </a:solidFill>
                <a:effectLst/>
                <a:uLnTx/>
                <a:uFillTx/>
                <a:latin typeface="+mn-lt"/>
                <a:ea typeface="+mn-ea"/>
                <a:cs typeface="+mn-cs"/>
              </a:rPr>
              <a:t> </a:t>
            </a:r>
            <a:endParaRPr kumimoji="0" lang="da-DK"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a-DK" sz="1800" b="0" i="0" u="none" strike="noStrike" kern="1200" cap="none" spc="0" normalizeH="0" baseline="0" noProof="0" dirty="0" smtClean="0">
                <a:ln>
                  <a:noFill/>
                </a:ln>
                <a:solidFill>
                  <a:schemeClr val="bg1"/>
                </a:solidFill>
                <a:effectLst/>
                <a:uLnTx/>
                <a:uFillTx/>
                <a:latin typeface="+mn-lt"/>
                <a:ea typeface="+mn-ea"/>
                <a:cs typeface="+mn-cs"/>
              </a:rPr>
              <a:t>I overvejer og drøfter spørgsmålene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a-DK" sz="18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a-DK" sz="1800" b="1" i="0" u="none" strike="noStrike" kern="1200" cap="none" spc="0" normalizeH="0" baseline="0" noProof="0" dirty="0" smtClean="0">
                <a:ln>
                  <a:noFill/>
                </a:ln>
                <a:solidFill>
                  <a:schemeClr val="bg1"/>
                </a:solidFill>
                <a:effectLst/>
                <a:uLnTx/>
                <a:uFillTx/>
                <a:latin typeface="+mn-lt"/>
                <a:ea typeface="+mn-ea"/>
                <a:cs typeface="+mn-cs"/>
              </a:rPr>
              <a:t>Spilleregler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a-DK" sz="1800" b="0" i="0" u="none" strike="noStrike" kern="1200" cap="none" spc="0" normalizeH="0" baseline="0" noProof="0" dirty="0" smtClean="0">
                <a:ln>
                  <a:noFill/>
                </a:ln>
                <a:solidFill>
                  <a:schemeClr val="bg1"/>
                </a:solidFill>
                <a:effectLst/>
                <a:uLnTx/>
                <a:uFillTx/>
                <a:latin typeface="+mn-lt"/>
                <a:ea typeface="+mn-ea"/>
                <a:cs typeface="+mn-cs"/>
              </a:rPr>
              <a:t>Ikke bundet</a:t>
            </a:r>
            <a:r>
              <a:rPr kumimoji="0" lang="da-DK" sz="1800" b="0" i="0" u="none" strike="noStrike" kern="1200" cap="none" spc="0" normalizeH="0" noProof="0" dirty="0" smtClean="0">
                <a:ln>
                  <a:noFill/>
                </a:ln>
                <a:solidFill>
                  <a:schemeClr val="bg1"/>
                </a:solidFill>
                <a:effectLst/>
                <a:uLnTx/>
                <a:uFillTx/>
                <a:latin typeface="+mn-lt"/>
                <a:ea typeface="+mn-ea"/>
                <a:cs typeface="+mn-cs"/>
              </a:rPr>
              <a:t> af funktion</a:t>
            </a:r>
            <a:endParaRPr kumimoji="0" lang="da-DK"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a-DK" sz="1800" b="0" i="0" u="none" strike="noStrike" kern="1200" cap="none" spc="0" normalizeH="0" baseline="0" noProof="0" dirty="0" smtClean="0">
                <a:ln>
                  <a:noFill/>
                </a:ln>
                <a:solidFill>
                  <a:schemeClr val="bg1"/>
                </a:solidFill>
                <a:effectLst/>
                <a:uLnTx/>
                <a:uFillTx/>
                <a:latin typeface="+mn-lt"/>
                <a:ea typeface="+mn-ea"/>
                <a:cs typeface="+mn-cs"/>
              </a:rPr>
              <a:t>Se frem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a-DK" sz="1800" b="0" i="0" u="none" strike="noStrike" kern="1200" cap="none" spc="0" normalizeH="0" baseline="0" noProof="0" dirty="0" smtClean="0">
                <a:ln>
                  <a:noFill/>
                </a:ln>
                <a:solidFill>
                  <a:schemeClr val="bg1"/>
                </a:solidFill>
                <a:effectLst/>
                <a:uLnTx/>
                <a:uFillTx/>
                <a:latin typeface="+mn-lt"/>
                <a:ea typeface="+mn-ea"/>
                <a:cs typeface="+mn-cs"/>
              </a:rPr>
              <a:t>Foreslå løsninger og alternativer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a-DK" sz="1800" b="0" i="0" u="none" strike="noStrike" kern="1200" cap="none" spc="0" normalizeH="0" baseline="0" noProof="0" dirty="0" smtClean="0">
                <a:ln>
                  <a:noFill/>
                </a:ln>
                <a:solidFill>
                  <a:schemeClr val="bg1"/>
                </a:solidFill>
                <a:effectLst/>
                <a:uLnTx/>
                <a:uFillTx/>
                <a:latin typeface="+mn-lt"/>
                <a:ea typeface="+mn-ea"/>
                <a:cs typeface="+mn-cs"/>
              </a:rPr>
              <a:t>Forklar og begrund id</a:t>
            </a:r>
            <a:r>
              <a:rPr kumimoji="0" lang="da-DK" sz="1800" b="0" i="0" u="none" strike="noStrike" kern="1200" cap="none" spc="0" normalizeH="0" noProof="0" dirty="0" smtClean="0">
                <a:ln>
                  <a:noFill/>
                </a:ln>
                <a:solidFill>
                  <a:schemeClr val="bg1"/>
                </a:solidFill>
                <a:effectLst/>
                <a:uLnTx/>
                <a:uFillTx/>
                <a:latin typeface="+mn-lt"/>
                <a:ea typeface="+mn-ea"/>
                <a:cs typeface="+mn-cs"/>
              </a:rPr>
              <a:t>ée</a:t>
            </a:r>
            <a:r>
              <a:rPr kumimoji="0" lang="da-DK" sz="1800" b="0" i="0" u="none" strike="noStrike" kern="1200" cap="none" spc="0" normalizeH="0" baseline="0" noProof="0" dirty="0" smtClean="0">
                <a:ln>
                  <a:noFill/>
                </a:ln>
                <a:solidFill>
                  <a:schemeClr val="bg1"/>
                </a:solidFill>
                <a:effectLst/>
                <a:uLnTx/>
                <a:uFillTx/>
                <a:latin typeface="+mn-lt"/>
                <a:ea typeface="+mn-ea"/>
                <a:cs typeface="+mn-cs"/>
              </a:rPr>
              <a:t>r og valg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a-DK" sz="1800" b="0" i="0" u="none" strike="noStrike" kern="120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6</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691388" y="1103580"/>
            <a:ext cx="7115196" cy="1143000"/>
          </a:xfrm>
        </p:spPr>
        <p:txBody>
          <a:bodyPr/>
          <a:lstStyle/>
          <a:p>
            <a:r>
              <a:rPr lang="da-DK" dirty="0" smtClean="0"/>
              <a:t>En enkel model</a:t>
            </a:r>
            <a:endParaRPr lang="da-DK" dirty="0"/>
          </a:p>
        </p:txBody>
      </p:sp>
      <p:pic>
        <p:nvPicPr>
          <p:cNvPr id="7" name="Billede 6" descr="Nypil.png"/>
          <p:cNvPicPr>
            <a:picLocks noChangeAspect="1"/>
          </p:cNvPicPr>
          <p:nvPr/>
        </p:nvPicPr>
        <p:blipFill>
          <a:blip r:embed="rId4" cstate="print"/>
          <a:stretch>
            <a:fillRect/>
          </a:stretch>
        </p:blipFill>
        <p:spPr>
          <a:xfrm>
            <a:off x="953101" y="1778837"/>
            <a:ext cx="7052489" cy="30416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7</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534356" y="1069397"/>
            <a:ext cx="7067128" cy="1143000"/>
          </a:xfrm>
        </p:spPr>
        <p:txBody>
          <a:bodyPr/>
          <a:lstStyle/>
          <a:p>
            <a:r>
              <a:rPr lang="da-DK" dirty="0" smtClean="0"/>
              <a:t>Situation</a:t>
            </a:r>
            <a:endParaRPr lang="da-DK" dirty="0"/>
          </a:p>
        </p:txBody>
      </p:sp>
      <p:sp>
        <p:nvSpPr>
          <p:cNvPr id="7" name="Pladsholder til indhold 2"/>
          <p:cNvSpPr txBox="1">
            <a:spLocks/>
          </p:cNvSpPr>
          <p:nvPr/>
        </p:nvSpPr>
        <p:spPr>
          <a:xfrm>
            <a:off x="3190689" y="1976602"/>
            <a:ext cx="4263736" cy="3327277"/>
          </a:xfrm>
          <a:prstGeom prst="rect">
            <a:avLst/>
          </a:prstGeom>
        </p:spPr>
        <p:txBody>
          <a:bodyPr/>
          <a:lst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a:lstStyle>
          <a:p>
            <a:r>
              <a:rPr lang="da-DK" sz="1800" b="1" dirty="0" smtClean="0"/>
              <a:t>Erkendelse</a:t>
            </a:r>
            <a:r>
              <a:rPr lang="da-DK" sz="1800" dirty="0" smtClean="0"/>
              <a:t> – har vi en situation, som kræver aktivering af vores krisestab?</a:t>
            </a:r>
          </a:p>
          <a:p>
            <a:r>
              <a:rPr lang="da-DK" sz="1800" b="1" dirty="0" smtClean="0"/>
              <a:t>Forståelse</a:t>
            </a:r>
            <a:r>
              <a:rPr lang="da-DK" sz="1800" dirty="0" smtClean="0"/>
              <a:t> – hvilke problemer står vi med?</a:t>
            </a:r>
          </a:p>
          <a:p>
            <a:r>
              <a:rPr lang="da-DK" sz="1800" b="1" dirty="0" smtClean="0"/>
              <a:t>Udvikling</a:t>
            </a:r>
            <a:r>
              <a:rPr lang="da-DK" sz="1800" dirty="0" smtClean="0"/>
              <a:t> – hvad kan få situationen til at udvikle sig i den gale retning?</a:t>
            </a:r>
          </a:p>
        </p:txBody>
      </p:sp>
      <p:pic>
        <p:nvPicPr>
          <p:cNvPr id="8" name="Picture 6" descr="Billedresultat for skull clipart png"/>
          <p:cNvPicPr>
            <a:picLocks noChangeAspect="1" noChangeArrowheads="1"/>
          </p:cNvPicPr>
          <p:nvPr/>
        </p:nvPicPr>
        <p:blipFill>
          <a:blip r:embed="rId4" cstate="print"/>
          <a:srcRect/>
          <a:stretch>
            <a:fillRect/>
          </a:stretch>
        </p:blipFill>
        <p:spPr bwMode="auto">
          <a:xfrm>
            <a:off x="606364" y="2171531"/>
            <a:ext cx="2088232" cy="20882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8</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636655" y="1004461"/>
            <a:ext cx="7067128" cy="1143000"/>
          </a:xfrm>
        </p:spPr>
        <p:txBody>
          <a:bodyPr/>
          <a:lstStyle/>
          <a:p>
            <a:r>
              <a:rPr lang="da-DK" dirty="0" smtClean="0"/>
              <a:t>Retning</a:t>
            </a:r>
            <a:endParaRPr lang="da-DK" dirty="0"/>
          </a:p>
        </p:txBody>
      </p:sp>
      <p:sp>
        <p:nvSpPr>
          <p:cNvPr id="7" name="Pladsholder til indhold 2"/>
          <p:cNvSpPr txBox="1">
            <a:spLocks/>
          </p:cNvSpPr>
          <p:nvPr/>
        </p:nvSpPr>
        <p:spPr>
          <a:xfrm>
            <a:off x="3375459" y="1779992"/>
            <a:ext cx="5067785" cy="4330251"/>
          </a:xfrm>
          <a:prstGeom prst="rect">
            <a:avLst/>
          </a:prstGeom>
        </p:spPr>
        <p:txBody>
          <a:bodyPr>
            <a:normAutofit/>
          </a:bodyPr>
          <a:lst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a:lstStyle>
          <a:p>
            <a:r>
              <a:rPr lang="da-DK" sz="1800" b="1" dirty="0" smtClean="0"/>
              <a:t>Strategiske mål </a:t>
            </a:r>
            <a:r>
              <a:rPr lang="da-DK" sz="1800" dirty="0" smtClean="0"/>
              <a:t>– hvad  ønsker vi at opnå</a:t>
            </a:r>
            <a:r>
              <a:rPr lang="da-DK" sz="1800" dirty="0" smtClean="0">
                <a:solidFill>
                  <a:srgbClr val="000000"/>
                </a:solidFill>
              </a:rPr>
              <a:t> med vores indsats i forhold til krisen?</a:t>
            </a:r>
            <a:r>
              <a:rPr lang="da-DK" sz="1800" b="1" dirty="0" smtClean="0">
                <a:solidFill>
                  <a:srgbClr val="000000"/>
                </a:solidFill>
              </a:rPr>
              <a:t> </a:t>
            </a:r>
          </a:p>
          <a:p>
            <a:r>
              <a:rPr lang="da-DK" sz="1800" b="1" dirty="0" smtClean="0">
                <a:solidFill>
                  <a:srgbClr val="000000"/>
                </a:solidFill>
              </a:rPr>
              <a:t>Regler og</a:t>
            </a:r>
            <a:r>
              <a:rPr lang="da-DK" sz="1800" dirty="0" smtClean="0">
                <a:solidFill>
                  <a:srgbClr val="000000"/>
                </a:solidFill>
              </a:rPr>
              <a:t> </a:t>
            </a:r>
            <a:r>
              <a:rPr lang="da-DK" sz="1800" b="1" dirty="0" smtClean="0">
                <a:solidFill>
                  <a:srgbClr val="000000"/>
                </a:solidFill>
              </a:rPr>
              <a:t>værdier </a:t>
            </a:r>
            <a:r>
              <a:rPr lang="da-DK" sz="1800" dirty="0" smtClean="0">
                <a:solidFill>
                  <a:srgbClr val="000000"/>
                </a:solidFill>
              </a:rPr>
              <a:t>– hvor langt må/kan/vil vi gå for at nå vores strategiske mål?</a:t>
            </a:r>
          </a:p>
          <a:p>
            <a:r>
              <a:rPr lang="da-DK" sz="1800" b="1" dirty="0" smtClean="0"/>
              <a:t>Strategiske partnere </a:t>
            </a:r>
            <a:r>
              <a:rPr lang="da-DK" sz="1800" dirty="0" smtClean="0"/>
              <a:t>– hvem kan hjælpe os med at nå vores strategiske mål?</a:t>
            </a:r>
          </a:p>
          <a:p>
            <a:endParaRPr lang="da-DK" sz="1800" dirty="0" smtClean="0"/>
          </a:p>
        </p:txBody>
      </p:sp>
      <p:pic>
        <p:nvPicPr>
          <p:cNvPr id="8" name="Picture 2" descr="Relateret billede"/>
          <p:cNvPicPr>
            <a:picLocks noChangeAspect="1" noChangeArrowheads="1"/>
          </p:cNvPicPr>
          <p:nvPr/>
        </p:nvPicPr>
        <p:blipFill>
          <a:blip r:embed="rId4" cstate="print"/>
          <a:srcRect/>
          <a:stretch>
            <a:fillRect/>
          </a:stretch>
        </p:blipFill>
        <p:spPr bwMode="auto">
          <a:xfrm>
            <a:off x="751643" y="2605253"/>
            <a:ext cx="2160240" cy="21602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CFE76F4-1018-4B3A-BC67-355866DDA2D4}"/>
              </a:ext>
            </a:extLst>
          </p:cNvPr>
          <p:cNvSpPr>
            <a:spLocks noGrp="1"/>
          </p:cNvSpPr>
          <p:nvPr>
            <p:ph type="sldNum" sz="quarter" idx="12"/>
          </p:nvPr>
        </p:nvSpPr>
        <p:spPr/>
        <p:txBody>
          <a:bodyPr/>
          <a:lstStyle/>
          <a:p>
            <a:fld id="{24C8C45C-947F-4981-8B3F-4F32E973C901}" type="slidenum">
              <a:rPr lang="da-DK" smtClean="0"/>
              <a:pPr/>
              <a:t>9</a:t>
            </a:fld>
            <a:endParaRPr lang="da-DK" dirty="0"/>
          </a:p>
        </p:txBody>
      </p:sp>
      <p:pic>
        <p:nvPicPr>
          <p:cNvPr id="28" name="Picture Placeholder 27">
            <a:extLst>
              <a:ext uri="{FF2B5EF4-FFF2-40B4-BE49-F238E27FC236}">
                <a16:creationId xmlns:a16="http://schemas.microsoft.com/office/drawing/2014/main" xmlns="" id="{46F5A277-E923-487D-9BD9-DC87CDDDD2D6}"/>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573314" y="140400"/>
            <a:ext cx="1132921" cy="392400"/>
          </a:xfrm>
        </p:spPr>
      </p:pic>
      <p:sp>
        <p:nvSpPr>
          <p:cNvPr id="5" name="Titel 1"/>
          <p:cNvSpPr>
            <a:spLocks noGrp="1"/>
          </p:cNvSpPr>
          <p:nvPr>
            <p:ph type="title"/>
          </p:nvPr>
        </p:nvSpPr>
        <p:spPr>
          <a:xfrm>
            <a:off x="755651" y="1150629"/>
            <a:ext cx="8029573" cy="1179821"/>
          </a:xfrm>
        </p:spPr>
        <p:txBody>
          <a:bodyPr/>
          <a:lstStyle/>
          <a:p>
            <a:r>
              <a:rPr lang="da-DK" dirty="0" smtClean="0"/>
              <a:t>Handling</a:t>
            </a:r>
            <a:endParaRPr lang="da-DK" dirty="0"/>
          </a:p>
        </p:txBody>
      </p:sp>
      <p:sp>
        <p:nvSpPr>
          <p:cNvPr id="7" name="Pladsholder til indhold 2"/>
          <p:cNvSpPr txBox="1">
            <a:spLocks/>
          </p:cNvSpPr>
          <p:nvPr/>
        </p:nvSpPr>
        <p:spPr>
          <a:xfrm>
            <a:off x="4156364" y="2272163"/>
            <a:ext cx="4263736" cy="3491348"/>
          </a:xfrm>
          <a:prstGeom prst="rect">
            <a:avLst/>
          </a:prstGeom>
        </p:spPr>
        <p:txBody>
          <a:bodyPr/>
          <a:lstStyle>
            <a:lvl1pPr marL="288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12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1200" kern="1200" baseline="0">
                <a:solidFill>
                  <a:schemeClr val="tx1"/>
                </a:solidFill>
                <a:latin typeface="+mn-lt"/>
                <a:ea typeface="+mn-ea"/>
                <a:cs typeface="+mn-cs"/>
              </a:defRPr>
            </a:lvl9pPr>
          </a:lstStyle>
          <a:p>
            <a:r>
              <a:rPr lang="da-DK" sz="1800" b="1" dirty="0" smtClean="0"/>
              <a:t>Beslutninger </a:t>
            </a:r>
            <a:r>
              <a:rPr lang="da-DK" sz="1800" dirty="0" smtClean="0"/>
              <a:t>– hvilke overordnede tiltag/rammer er nødvendige for, at vi kan nå vores strategiske mål?</a:t>
            </a:r>
          </a:p>
          <a:p>
            <a:r>
              <a:rPr lang="da-DK" sz="1800" b="1" dirty="0" smtClean="0"/>
              <a:t>Prioritering</a:t>
            </a:r>
            <a:r>
              <a:rPr lang="da-DK" sz="1800" dirty="0" smtClean="0"/>
              <a:t> – hvilke problemer/opgaver er de mest påtrængende?</a:t>
            </a:r>
          </a:p>
          <a:p>
            <a:r>
              <a:rPr lang="da-DK" sz="1800" b="1" dirty="0" smtClean="0">
                <a:solidFill>
                  <a:srgbClr val="000000"/>
                </a:solidFill>
              </a:rPr>
              <a:t>Delegering </a:t>
            </a:r>
            <a:r>
              <a:rPr lang="da-DK" sz="1800" dirty="0" smtClean="0">
                <a:solidFill>
                  <a:srgbClr val="000000"/>
                </a:solidFill>
              </a:rPr>
              <a:t>– hvem skal gøre hvad?</a:t>
            </a:r>
          </a:p>
        </p:txBody>
      </p:sp>
      <p:pic>
        <p:nvPicPr>
          <p:cNvPr id="8" name="Picture 6" descr="Billedresultat for stopwatch clipart"/>
          <p:cNvPicPr>
            <a:picLocks noChangeAspect="1" noChangeArrowheads="1"/>
          </p:cNvPicPr>
          <p:nvPr/>
        </p:nvPicPr>
        <p:blipFill>
          <a:blip r:embed="rId4" cstate="print"/>
          <a:srcRect/>
          <a:stretch>
            <a:fillRect/>
          </a:stretch>
        </p:blipFill>
        <p:spPr bwMode="auto">
          <a:xfrm>
            <a:off x="726006" y="2364758"/>
            <a:ext cx="2091832" cy="2520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1901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Beredskabsstyrelsen-Birkeroed-Office-2010">
  <a:themeElements>
    <a:clrScheme name="Farvetema 1 - FMN">
      <a:dk1>
        <a:srgbClr val="000000"/>
      </a:dk1>
      <a:lt1>
        <a:sysClr val="window" lastClr="FFFFFF"/>
      </a:lt1>
      <a:dk2>
        <a:srgbClr val="8C9D9B"/>
      </a:dk2>
      <a:lt2>
        <a:srgbClr val="ECEFEE"/>
      </a:lt2>
      <a:accent1>
        <a:srgbClr val="3F5C59"/>
      </a:accent1>
      <a:accent2>
        <a:srgbClr val="C8102E"/>
      </a:accent2>
      <a:accent3>
        <a:srgbClr val="8D1B3D"/>
      </a:accent3>
      <a:accent4>
        <a:srgbClr val="000000"/>
      </a:accent4>
      <a:accent5>
        <a:srgbClr val="F5821E"/>
      </a:accent5>
      <a:accent6>
        <a:srgbClr val="96368B"/>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xmlns="" name="Presentation1" id="{5C0D8F3C-6447-0A43-B4DE-9C30410A9764}" vid="{6EFC1ABC-5D73-404E-B799-81DE3FCDFA43}"/>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ABE1B13E5FA644B8730CCC5B56718B" ma:contentTypeVersion="1" ma:contentTypeDescription="Create a new document." ma:contentTypeScope="" ma:versionID="c20b9ddbb62029c70c35ae271d72eb05">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8EBD7F-B996-4E9C-BF8A-02A292BADC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AB65B3D-0059-42F5-B59F-557E9A58F240}">
  <ds:schemaRef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www.w3.org/XML/1998/namespace"/>
  </ds:schemaRefs>
</ds:datastoreItem>
</file>

<file path=customXml/itemProps3.xml><?xml version="1.0" encoding="utf-8"?>
<ds:datastoreItem xmlns:ds="http://schemas.openxmlformats.org/officeDocument/2006/customXml" ds:itemID="{7841E1B7-067D-4227-A261-659CABE706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2318</TotalTime>
  <Words>2651</Words>
  <Application>Microsoft Office PowerPoint</Application>
  <PresentationFormat>Skærmshow (4:3)</PresentationFormat>
  <Paragraphs>471</Paragraphs>
  <Slides>35</Slides>
  <Notes>35</Notes>
  <HiddenSlides>3</HiddenSlides>
  <MMClips>0</MMClips>
  <ScaleCrop>false</ScaleCrop>
  <HeadingPairs>
    <vt:vector size="4" baseType="variant">
      <vt:variant>
        <vt:lpstr>Tema</vt:lpstr>
      </vt:variant>
      <vt:variant>
        <vt:i4>1</vt:i4>
      </vt:variant>
      <vt:variant>
        <vt:lpstr>Diastitler</vt:lpstr>
      </vt:variant>
      <vt:variant>
        <vt:i4>35</vt:i4>
      </vt:variant>
    </vt:vector>
  </HeadingPairs>
  <TitlesOfParts>
    <vt:vector size="36" baseType="lpstr">
      <vt:lpstr>Powerpoint-Beredskabsstyrelsen-Birkeroed-Office-2010</vt:lpstr>
      <vt:lpstr>Øvelse for XX</vt:lpstr>
      <vt:lpstr>Forløb</vt:lpstr>
      <vt:lpstr>Formål med øvelsen</vt:lpstr>
      <vt:lpstr>Øvelsens format</vt:lpstr>
      <vt:lpstr>Roller og regler</vt:lpstr>
      <vt:lpstr>En enkel model</vt:lpstr>
      <vt:lpstr>Situation</vt:lpstr>
      <vt:lpstr>Retning</vt:lpstr>
      <vt:lpstr>Handling</vt:lpstr>
      <vt:lpstr>Niveau og opgaver</vt:lpstr>
      <vt:lpstr>Niveau og opgaver</vt:lpstr>
      <vt:lpstr>PowerPoint-præsentation</vt:lpstr>
      <vt:lpstr>Situation: Indsæt overskrift på hændelsen</vt:lpstr>
      <vt:lpstr>PowerPoint-præsentation</vt:lpstr>
      <vt:lpstr>PowerPoint-præsentation</vt:lpstr>
      <vt:lpstr>Almindelig antagelse</vt:lpstr>
      <vt:lpstr>Hvad nu hvis…</vt:lpstr>
      <vt:lpstr>PowerPoint-præsentation</vt:lpstr>
      <vt:lpstr>PowerPoint-præsentation</vt:lpstr>
      <vt:lpstr>Udvikling</vt:lpstr>
      <vt:lpstr>PowerPoint-præsentation</vt:lpstr>
      <vt:lpstr>Fire kategorier</vt:lpstr>
      <vt:lpstr>Strategiske mål</vt:lpstr>
      <vt:lpstr>PowerPoint-præsentation</vt:lpstr>
      <vt:lpstr>Fire kategorier</vt:lpstr>
      <vt:lpstr>PowerPoint-præsentation</vt:lpstr>
      <vt:lpstr>Regler og værdier</vt:lpstr>
      <vt:lpstr>Strategiske partnere (Eksterne)</vt:lpstr>
      <vt:lpstr>Hvem kontakter du?</vt:lpstr>
      <vt:lpstr>PowerPoint-præsentation</vt:lpstr>
      <vt:lpstr>Strategiske beslutninger</vt:lpstr>
      <vt:lpstr>Beslutninger,  prioritering og delegering</vt:lpstr>
      <vt:lpstr>Strategiske beslutninger</vt:lpstr>
      <vt:lpstr>PowerPoint-præsentation</vt:lpstr>
      <vt:lpstr>Tilbagemelding</vt:lpstr>
    </vt:vector>
  </TitlesOfParts>
  <Company>Forsvarets koncernfælles Informatiktjeneste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BRS-KOM-12 Krummes, Karsten</dc:creator>
  <cp:lastModifiedBy>Hoeg, Christine</cp:lastModifiedBy>
  <cp:revision>118</cp:revision>
  <cp:lastPrinted>2018-04-18T11:36:12Z</cp:lastPrinted>
  <dcterms:created xsi:type="dcterms:W3CDTF">2018-02-12T09:51:35Z</dcterms:created>
  <dcterms:modified xsi:type="dcterms:W3CDTF">2020-07-09T08:12:00Z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0x01010037ABE1B13E5FA644B8730CCC5B56718B</vt:lpwstr>
  </property>
  <property fmtid="{D5CDD505-2E9C-101B-9397-08002B2CF9AE}" pid="4" name="TitusGUID">
    <vt:lpwstr>e358fdfc-32fa-4aab-a01c-8988a9e58e13</vt:lpwstr>
  </property>
  <property fmtid="{D5CDD505-2E9C-101B-9397-08002B2CF9AE}" pid="5" name="Klassifikation">
    <vt:lpwstr>IKKE KLASSIFICERET</vt:lpwstr>
  </property>
  <property fmtid="{D5CDD505-2E9C-101B-9397-08002B2CF9AE}" pid="6" name="Maerkning">
    <vt:lpwstr/>
  </property>
</Properties>
</file>