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Default Extension="bin" ContentType="application/vnd.ms-office.activeX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activeX/activeX1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89" r:id="rId8"/>
    <p:sldId id="266" r:id="rId9"/>
    <p:sldId id="265" r:id="rId10"/>
    <p:sldId id="270" r:id="rId11"/>
    <p:sldId id="271" r:id="rId12"/>
    <p:sldId id="272" r:id="rId13"/>
    <p:sldId id="290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2" r:id="rId22"/>
    <p:sldId id="283" r:id="rId23"/>
    <p:sldId id="284" r:id="rId24"/>
    <p:sldId id="285" r:id="rId25"/>
    <p:sldId id="286" r:id="rId26"/>
    <p:sldId id="287" r:id="rId27"/>
    <p:sldId id="288" r:id="rId28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0BD9-66AB-4D03-AC2E-5AB16CA5B7D8}" type="datetimeFigureOut">
              <a:rPr lang="da-DK" smtClean="0"/>
              <a:pPr/>
              <a:t>07-09-2015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E4D0-D35B-42BE-A365-D2F8CEAD58B7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1" name="Billede 10" descr="bg-blue-ok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40578" y="1"/>
            <a:ext cx="9184578" cy="68853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0BD9-66AB-4D03-AC2E-5AB16CA5B7D8}" type="datetimeFigureOut">
              <a:rPr lang="da-DK" smtClean="0"/>
              <a:pPr/>
              <a:t>07-09-2015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E4D0-D35B-42BE-A365-D2F8CEAD58B7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7" name="Billede 6" descr="bg-white-o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64837" y="-99391"/>
            <a:ext cx="9304786" cy="698477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00BD9-66AB-4D03-AC2E-5AB16CA5B7D8}" type="datetimeFigureOut">
              <a:rPr lang="da-DK" smtClean="0"/>
              <a:pPr/>
              <a:t>07-09-2015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CE4D0-D35B-42BE-A365-D2F8CEAD58B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285720" y="2714620"/>
            <a:ext cx="7772400" cy="1869359"/>
          </a:xfrm>
        </p:spPr>
        <p:txBody>
          <a:bodyPr>
            <a:noAutofit/>
          </a:bodyPr>
          <a:lstStyle/>
          <a:p>
            <a:pPr algn="l"/>
            <a:r>
              <a:rPr lang="da-DK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da-DK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da-DK" sz="3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&lt;indsæt organisations navn&gt;</a:t>
            </a:r>
            <a:br>
              <a:rPr lang="da-DK" sz="3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da-DK" sz="3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&lt;indsæt dato for øvelsen&gt;</a:t>
            </a:r>
            <a:endParaRPr lang="da-DK" sz="3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Billede 5" descr="Krisøv 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5000636"/>
            <a:ext cx="2406329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60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Planlægningsgrundlag</a:t>
            </a:r>
            <a:endParaRPr kumimoji="0" lang="da-DK" sz="6000" b="0" u="none" strike="noStrike" kern="1200" cap="none" spc="0" normalizeH="0" baseline="0" noProof="0" dirty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>
          <a:xfrm>
            <a:off x="457200" y="1531938"/>
            <a:ext cx="8229600" cy="282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Er nukleare ulykker en del af organisationens risikobillede?</a:t>
            </a:r>
          </a:p>
          <a:p>
            <a:pPr>
              <a:buFont typeface="Arial" pitchFamily="34" charset="0"/>
              <a:buChar char="•"/>
            </a:pPr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Har organisationen beredskabsplaner, der kan anvendes i forbindelse med nukleare ulykker?</a:t>
            </a:r>
          </a:p>
          <a:p>
            <a:pPr>
              <a:buFont typeface="Arial" pitchFamily="34" charset="0"/>
              <a:buChar char="•"/>
            </a:pPr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Har organisationen tidligere oplevet nukleare ulykker, der har krævet krisehåndtering?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idx="1"/>
          </p:nvPr>
        </p:nvSpPr>
        <p:spPr>
          <a:xfrm>
            <a:off x="457200" y="617549"/>
            <a:ext cx="8258204" cy="4525963"/>
          </a:xfrm>
        </p:spPr>
        <p:txBody>
          <a:bodyPr>
            <a:normAutofit fontScale="97500"/>
          </a:bodyPr>
          <a:lstStyle/>
          <a:p>
            <a:pPr algn="l">
              <a:buNone/>
            </a:pPr>
            <a:r>
              <a:rPr lang="da-DK" sz="113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Dilemma #1</a:t>
            </a:r>
          </a:p>
          <a:p>
            <a:pPr algn="l">
              <a:buNone/>
            </a:pPr>
            <a:r>
              <a:rPr lang="da-DK" sz="22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 40 minutter</a:t>
            </a:r>
            <a:endParaRPr lang="da-DK" sz="2200" dirty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76" y="3143248"/>
            <a:ext cx="9286908" cy="251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da-DK" sz="50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Problemer i Nordtyskland</a:t>
            </a:r>
            <a:endParaRPr lang="da-DK" sz="5000" dirty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Pladsholder til indhold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/>
          </a:p>
        </p:txBody>
      </p:sp>
      <p:sp>
        <p:nvSpPr>
          <p:cNvPr id="17" name="Rektangel 16"/>
          <p:cNvSpPr/>
          <p:nvPr/>
        </p:nvSpPr>
        <p:spPr>
          <a:xfrm>
            <a:off x="500034" y="1428736"/>
            <a:ext cx="750099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Voldsomme oversvømmelser har medført alvorlige problemer på kernekraftværket </a:t>
            </a:r>
            <a:r>
              <a:rPr lang="da-DK" sz="2400" dirty="0" err="1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Brokdorf</a:t>
            </a: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 Nordtyskland, ca. 100 km Syd for Danmark.</a:t>
            </a:r>
          </a:p>
          <a:p>
            <a:pPr>
              <a:buNone/>
            </a:pPr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Der er ikke sket udslip fra kernekraftværket, men det er uvist om problemerne kan bringes under kontrol og et udslip undgås.</a:t>
            </a:r>
          </a:p>
          <a:p>
            <a:pPr>
              <a:buNone/>
            </a:pPr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tyske myndigheder er i færd med at iværksætte en evakuering af nærzonen omkring kraftværket.</a:t>
            </a:r>
          </a:p>
          <a:p>
            <a:pPr>
              <a:buNone/>
            </a:pPr>
            <a:endParaRPr lang="da-DK" sz="24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a-DK" sz="50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Konsekvenser af et udslip</a:t>
            </a:r>
            <a:endParaRPr lang="da-DK" sz="5000" dirty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500034" y="1357298"/>
            <a:ext cx="7858180" cy="4912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Skulle der ske udslip fra </a:t>
            </a:r>
            <a:r>
              <a:rPr lang="da-DK" sz="2400" dirty="0" err="1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Brokdorf</a:t>
            </a: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vurderer Nukleart Beredskab (vurderingen angår alene dette specifikke scenarie)</a:t>
            </a:r>
            <a:endParaRPr lang="da-DK" sz="2400" dirty="0" smtClean="0">
              <a:solidFill>
                <a:srgbClr val="002855"/>
              </a:solidFill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da-DK" sz="500" dirty="0" smtClean="0">
              <a:solidFill>
                <a:srgbClr val="002855"/>
              </a:solidFill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 udslippet </a:t>
            </a:r>
            <a:r>
              <a:rPr lang="da-DK" sz="2400" u="sng" dirty="0" smtClean="0">
                <a:solidFill>
                  <a:srgbClr val="002855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ikke vil give</a:t>
            </a: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stråling, der kan forårsage akutte sundhedsskader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da-DK" sz="500" dirty="0" smtClean="0">
              <a:solidFill>
                <a:srgbClr val="002855"/>
              </a:solidFill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 udslippet </a:t>
            </a:r>
            <a:r>
              <a:rPr lang="da-DK" sz="2400" u="sng" dirty="0" smtClean="0">
                <a:solidFill>
                  <a:srgbClr val="002855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kan</a:t>
            </a: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medføre sundhedsskader, der udvikler sig over tid – bl.a. kræft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da-DK" sz="500" dirty="0" smtClean="0">
              <a:solidFill>
                <a:srgbClr val="002855"/>
              </a:solidFill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 udslippet </a:t>
            </a:r>
            <a:r>
              <a:rPr lang="da-DK" sz="2400" u="sng" dirty="0" smtClean="0">
                <a:solidFill>
                  <a:srgbClr val="002855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kan</a:t>
            </a: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medføre angst, stress og utryghed i befolkningen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da-DK" sz="500" dirty="0" smtClean="0">
              <a:solidFill>
                <a:srgbClr val="002855"/>
              </a:solidFill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 udslippet </a:t>
            </a:r>
            <a:r>
              <a:rPr lang="da-DK" sz="2400" u="sng" dirty="0" smtClean="0">
                <a:solidFill>
                  <a:srgbClr val="002855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kan</a:t>
            </a: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medføre store økonomiske og samfundsmæssige konsekvenser</a:t>
            </a:r>
            <a:r>
              <a:rPr lang="da-DK" sz="2400" dirty="0" smtClean="0">
                <a:solidFill>
                  <a:srgbClr val="002855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a-DK" sz="60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Spørgsmål</a:t>
            </a:r>
            <a:endParaRPr lang="da-DK" sz="6000" dirty="0"/>
          </a:p>
        </p:txBody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Hvilken betydning har problemerne på kernekraftværket for jeres organisation? </a:t>
            </a:r>
          </a:p>
          <a:p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Hvilke tiltag vil I iværksætte på baggrund af problemerne på kernekraftværket?</a:t>
            </a:r>
          </a:p>
          <a:p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Hvordan holder I jer opdateret om situationen?</a:t>
            </a:r>
            <a:endParaRPr lang="da-DK" sz="2400" dirty="0" smtClean="0">
              <a:solidFill>
                <a:srgbClr val="002855"/>
              </a:solidFill>
            </a:endParaRPr>
          </a:p>
          <a:p>
            <a:endParaRPr lang="da-DK" sz="2400" dirty="0" smtClean="0">
              <a:solidFill>
                <a:srgbClr val="00285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da-DK" sz="40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Aktivering og drift af krisestab?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Vil I aktivere organisationens krisestab?</a:t>
            </a:r>
          </a:p>
          <a:p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Hvem kan aktivere krisestaben?</a:t>
            </a:r>
          </a:p>
          <a:p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På hvilket aktiveringsniveau skal krisestaben etableres?</a:t>
            </a:r>
          </a:p>
          <a:p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Hvordan skal krisestaben sammensættes?</a:t>
            </a:r>
          </a:p>
          <a:p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Hvilke støttefunktioner skal aktiveres?</a:t>
            </a:r>
          </a:p>
          <a:p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Hvor og hvordan skal krisestaben afholde møder?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da-DK" sz="40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Håndtering af informationer?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2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Hvordan vil I skabe og fastholde et overblik over, hvordan situationen udvikler sig?</a:t>
            </a:r>
          </a:p>
          <a:p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Hvordan vil I dokumentere og skabe overblik over jeres beslutninger?</a:t>
            </a:r>
          </a:p>
          <a:p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Hvordan holder I jer opdateret om aktuelle nyheder og informationer om situationen?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idx="1"/>
          </p:nvPr>
        </p:nvSpPr>
        <p:spPr>
          <a:xfrm>
            <a:off x="457200" y="617549"/>
            <a:ext cx="8258204" cy="4525963"/>
          </a:xfrm>
        </p:spPr>
        <p:txBody>
          <a:bodyPr>
            <a:normAutofit fontScale="97500"/>
          </a:bodyPr>
          <a:lstStyle/>
          <a:p>
            <a:pPr algn="l">
              <a:buNone/>
            </a:pPr>
            <a:r>
              <a:rPr lang="da-DK" sz="133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Pause</a:t>
            </a:r>
          </a:p>
          <a:p>
            <a:pPr algn="l">
              <a:buNone/>
            </a:pPr>
            <a:r>
              <a:rPr lang="da-DK" sz="22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 10 minutter</a:t>
            </a:r>
            <a:endParaRPr lang="da-DK" sz="2200" dirty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76" y="3143248"/>
            <a:ext cx="9286908" cy="251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idx="1"/>
          </p:nvPr>
        </p:nvSpPr>
        <p:spPr>
          <a:xfrm>
            <a:off x="457200" y="617549"/>
            <a:ext cx="8258204" cy="4525963"/>
          </a:xfrm>
        </p:spPr>
        <p:txBody>
          <a:bodyPr>
            <a:normAutofit fontScale="97500"/>
          </a:bodyPr>
          <a:lstStyle/>
          <a:p>
            <a:pPr algn="l">
              <a:buNone/>
            </a:pPr>
            <a:r>
              <a:rPr lang="da-DK" sz="113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Dilemma #2</a:t>
            </a:r>
          </a:p>
          <a:p>
            <a:pPr algn="l">
              <a:buNone/>
            </a:pPr>
            <a:r>
              <a:rPr lang="da-DK" sz="22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 40 minutter</a:t>
            </a:r>
            <a:endParaRPr lang="da-DK" sz="2200" dirty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76" y="3143248"/>
            <a:ext cx="9286908" cy="251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da-DK" sz="60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Radioaktiv forurening</a:t>
            </a:r>
            <a:endParaRPr lang="da-DK" sz="6000" dirty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Pladsholder til indhold 9"/>
          <p:cNvSpPr>
            <a:spLocks noGrp="1"/>
          </p:cNvSpPr>
          <p:nvPr>
            <p:ph idx="1"/>
          </p:nvPr>
        </p:nvSpPr>
        <p:spPr>
          <a:xfrm>
            <a:off x="-1785982" y="2786058"/>
            <a:ext cx="822960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24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da-DK" sz="24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500034" y="1357298"/>
            <a:ext cx="785818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Der er sket et omfattende radioaktivt udslip fra kernekraftværket </a:t>
            </a:r>
            <a:r>
              <a:rPr lang="da-DK" sz="2400" dirty="0" err="1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Brokdorf</a:t>
            </a: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>
              <a:buNone/>
            </a:pPr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Et regnvejr, som har bevæget sig fra Syd op over dele af Danmark, har ført et udslip af radioaktive stoffer fra </a:t>
            </a:r>
            <a:r>
              <a:rPr lang="da-DK" sz="2400" dirty="0" err="1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Brokdorf</a:t>
            </a: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med sig.</a:t>
            </a:r>
          </a:p>
          <a:p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Dele af Danmark er derfor blevet ramt af radioaktiv forurening.</a:t>
            </a:r>
          </a:p>
          <a:p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Jeres lokalområde er blevet ramt af forureningen.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idx="1"/>
          </p:nvPr>
        </p:nvSpPr>
        <p:spPr>
          <a:xfrm>
            <a:off x="457200" y="617549"/>
            <a:ext cx="8229600" cy="4525963"/>
          </a:xfrm>
        </p:spPr>
        <p:txBody>
          <a:bodyPr>
            <a:normAutofit fontScale="97500"/>
          </a:bodyPr>
          <a:lstStyle/>
          <a:p>
            <a:pPr algn="l">
              <a:buNone/>
            </a:pPr>
            <a:r>
              <a:rPr lang="da-DK" sz="133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Optakt</a:t>
            </a:r>
          </a:p>
          <a:p>
            <a:pPr algn="l">
              <a:buNone/>
            </a:pPr>
            <a:r>
              <a:rPr lang="da-DK" sz="22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 20 minutter</a:t>
            </a:r>
            <a:endParaRPr lang="da-DK" sz="2200" dirty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76" y="3143248"/>
            <a:ext cx="9286908" cy="251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da-DK" sz="60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Beredskabsmeddelelse</a:t>
            </a:r>
            <a:endParaRPr lang="da-DK" sz="6000" dirty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500034" y="1357298"/>
            <a:ext cx="785818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Der er udsendt en beredskabsmeddelelse gældende for de næste 24 timer:</a:t>
            </a:r>
          </a:p>
          <a:p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al unødig udendørs ophold og færdsel for mennesker og husdyr frarådes</a:t>
            </a:r>
          </a:p>
          <a:p>
            <a:pPr>
              <a:buFont typeface="Arial" pitchFamily="34" charset="0"/>
              <a:buChar char="•"/>
            </a:pPr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personer, dyr og genstande, der kommer i berøring med nedbør, skal renses med vand</a:t>
            </a:r>
          </a:p>
          <a:p>
            <a:pPr>
              <a:buFont typeface="Arial" pitchFamily="34" charset="0"/>
              <a:buChar char="•"/>
            </a:pPr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afgrøder fra landbrug og nyttehaver må ikke indtages</a:t>
            </a:r>
          </a:p>
          <a:p>
            <a:pPr>
              <a:buNone/>
            </a:pPr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a-DK" sz="60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Spørgsmål</a:t>
            </a:r>
            <a:endParaRPr lang="da-DK" sz="6000" dirty="0"/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2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Hvilken betydning har den radioaktive forurening for jeres organisation? </a:t>
            </a:r>
          </a:p>
          <a:p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Hvilke tiltag vil I iværksætte for at imødegå konsekvenserne af forureningen? </a:t>
            </a:r>
          </a:p>
          <a:p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Hvorledes vil I varetage jeres organisations fortsatte drift trods forureningen?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da-DK" sz="40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Koordinering af handlinger og ressourcer?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Hvilke organisationer eller myndigheder vil I underrette om jeres håndtering af situationen?</a:t>
            </a:r>
          </a:p>
          <a:p>
            <a:pPr fontAlgn="base">
              <a:spcAft>
                <a:spcPct val="0"/>
              </a:spcAft>
              <a:defRPr/>
            </a:pPr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Hvordan kan I få assistance til at håndtere situationen?</a:t>
            </a:r>
          </a:p>
          <a:p>
            <a:pPr fontAlgn="base">
              <a:spcAft>
                <a:spcPct val="0"/>
              </a:spcAft>
              <a:defRPr/>
            </a:pPr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Hvilke tværgående krisestyringsfora kan jeres organisation indgå i?</a:t>
            </a:r>
          </a:p>
          <a:p>
            <a:pPr fontAlgn="base">
              <a:spcAft>
                <a:spcPct val="0"/>
              </a:spcAft>
              <a:defRPr/>
            </a:pPr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Har I udpeget forbindelsesofficerer og klarlagt mandat for deres virke?</a:t>
            </a:r>
            <a:endParaRPr lang="da-DK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da-DK" sz="40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Krisekommunikation?</a:t>
            </a:r>
            <a:endParaRPr lang="da-DK" sz="4000" dirty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6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Hvordan vil I kommunikere om jeres håndtering af situationen?</a:t>
            </a:r>
          </a:p>
          <a:p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Hvem vil I informere om den radioaktive forurenings konsekvenser for jeres organisation?</a:t>
            </a:r>
          </a:p>
          <a:p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Hvordan vil I informere internt?</a:t>
            </a:r>
          </a:p>
          <a:p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Hvordan vil I informere eksternt?</a:t>
            </a:r>
          </a:p>
          <a:p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idx="1"/>
          </p:nvPr>
        </p:nvSpPr>
        <p:spPr>
          <a:xfrm>
            <a:off x="457200" y="617549"/>
            <a:ext cx="8258204" cy="4525963"/>
          </a:xfrm>
        </p:spPr>
        <p:txBody>
          <a:bodyPr>
            <a:normAutofit fontScale="97500"/>
          </a:bodyPr>
          <a:lstStyle/>
          <a:p>
            <a:pPr algn="l">
              <a:buNone/>
            </a:pPr>
            <a:r>
              <a:rPr lang="da-DK" sz="133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Evaluering</a:t>
            </a:r>
          </a:p>
          <a:p>
            <a:pPr algn="l">
              <a:buNone/>
            </a:pPr>
            <a:r>
              <a:rPr lang="da-DK" sz="22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 20 minutter</a:t>
            </a:r>
            <a:endParaRPr lang="da-DK" sz="2200" dirty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76" y="3143248"/>
            <a:ext cx="9286908" cy="251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da-DK" sz="60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Hvad har </a:t>
            </a:r>
            <a:r>
              <a:rPr lang="da-DK" sz="6000" i="1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du</a:t>
            </a:r>
            <a:r>
              <a:rPr lang="da-DK" sz="60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lært?</a:t>
            </a:r>
            <a:endParaRPr lang="da-DK" sz="6000" dirty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Hvad har du særlig hæftet dig ved under øvelsen?</a:t>
            </a:r>
          </a:p>
          <a:p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Hvilke styrker har du bemærket under øvelsen?</a:t>
            </a:r>
          </a:p>
          <a:p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Hvilke svagheder har du bemærket under øvelsen?</a:t>
            </a:r>
          </a:p>
          <a:p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Hvilke emner fortjener særlig opmærksomhed fremover?</a:t>
            </a:r>
          </a:p>
          <a:p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Hvad vil du selv gøre anderledes fremover?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da-DK" sz="60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Hvad har </a:t>
            </a:r>
            <a:r>
              <a:rPr lang="da-DK" sz="6000" i="1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</a:t>
            </a:r>
            <a:r>
              <a:rPr lang="da-DK" sz="60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lært?</a:t>
            </a:r>
            <a:endParaRPr lang="da-DK" sz="6000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Hvordan kan øvelsen bidrage til at styrke organisationens beredskab?</a:t>
            </a:r>
          </a:p>
          <a:p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Hvordan kan erfaringerne fra øvelsen indarbejdes i organisationens beredskab?</a:t>
            </a:r>
          </a:p>
          <a:p>
            <a:pPr>
              <a:buNone/>
            </a:pPr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Hvad vil vi gøre anderledes fremover?</a:t>
            </a:r>
          </a:p>
          <a:p>
            <a:pPr>
              <a:buFont typeface="Arial" pitchFamily="34" charset="0"/>
              <a:buChar char="•"/>
            </a:pPr>
            <a:endParaRPr lang="da-DK" sz="24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idx="1"/>
          </p:nvPr>
        </p:nvSpPr>
        <p:spPr>
          <a:xfrm>
            <a:off x="457200" y="617549"/>
            <a:ext cx="8258204" cy="4525963"/>
          </a:xfrm>
        </p:spPr>
        <p:txBody>
          <a:bodyPr>
            <a:normAutofit fontScale="97500"/>
          </a:bodyPr>
          <a:lstStyle/>
          <a:p>
            <a:pPr algn="l">
              <a:buNone/>
            </a:pPr>
            <a:r>
              <a:rPr lang="da-DK" sz="133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ENDEX</a:t>
            </a:r>
          </a:p>
          <a:p>
            <a:pPr algn="l">
              <a:buNone/>
            </a:pPr>
            <a:r>
              <a:rPr lang="da-DK" sz="22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 Tak for din deltagelse</a:t>
            </a:r>
            <a:endParaRPr lang="da-DK" sz="2200" dirty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76" y="3143248"/>
            <a:ext cx="9286908" cy="251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60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Program</a:t>
            </a:r>
            <a:endParaRPr kumimoji="0" lang="da-DK" sz="6000" u="none" strike="noStrike" kern="1200" cap="none" spc="0" normalizeH="0" baseline="0" noProof="0" dirty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914400" y="1571612"/>
            <a:ext cx="8229600" cy="4081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Optakt	</a:t>
            </a:r>
          </a:p>
          <a:p>
            <a:pPr>
              <a:buNone/>
            </a:pPr>
            <a:r>
              <a:rPr lang="da-DK" sz="1200" i="1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 minutter</a:t>
            </a:r>
          </a:p>
          <a:p>
            <a:pPr>
              <a:buNone/>
            </a:pPr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Dilemma #1</a:t>
            </a:r>
          </a:p>
          <a:p>
            <a:pPr>
              <a:buNone/>
            </a:pPr>
            <a:r>
              <a:rPr lang="da-DK" sz="1200" i="1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40 minutter</a:t>
            </a:r>
          </a:p>
          <a:p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Pause</a:t>
            </a:r>
          </a:p>
          <a:p>
            <a:pPr>
              <a:buNone/>
            </a:pPr>
            <a:r>
              <a:rPr lang="da-DK" sz="1200" i="1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 minutter</a:t>
            </a:r>
          </a:p>
          <a:p>
            <a:endParaRPr lang="da-DK" sz="1000" i="1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Dilemma #2</a:t>
            </a:r>
          </a:p>
          <a:p>
            <a:pPr>
              <a:buNone/>
            </a:pPr>
            <a:r>
              <a:rPr lang="da-DK" sz="1200" i="1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40 minutter</a:t>
            </a:r>
          </a:p>
          <a:p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Evaluering</a:t>
            </a:r>
          </a:p>
          <a:p>
            <a:pPr>
              <a:buNone/>
            </a:pPr>
            <a:r>
              <a:rPr lang="da-DK" sz="1200" i="1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 minutter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a-DK" sz="60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Velkomst</a:t>
            </a:r>
            <a:endParaRPr lang="da-DK" sz="6000" dirty="0"/>
          </a:p>
        </p:txBody>
      </p:sp>
      <p:sp>
        <p:nvSpPr>
          <p:cNvPr id="4" name="Titel 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Præsentation af øvelsens </a:t>
            </a:r>
            <a:r>
              <a:rPr lang="da-DK" sz="2400" dirty="0" err="1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facilitator</a:t>
            </a: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og </a:t>
            </a:r>
            <a:r>
              <a:rPr lang="da-DK" sz="2400" dirty="0" err="1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log-fører</a:t>
            </a:r>
            <a:endParaRPr lang="da-DK" sz="24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Præsentation af øvelsens deltagere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Hvilke</a:t>
            </a:r>
            <a:r>
              <a:rPr kumimoji="0" lang="da-DK" sz="2400" b="0" i="0" u="none" strike="noStrike" kern="1200" cap="none" spc="0" normalizeH="0" noProof="0" dirty="0" smtClean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forventninger har I til </a:t>
            </a:r>
            <a:r>
              <a:rPr kumimoji="0" lang="da-DK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øvelsen?</a:t>
            </a:r>
            <a:endParaRPr kumimoji="0" lang="da-DK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60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Formål</a:t>
            </a:r>
            <a:endParaRPr kumimoji="0" lang="da-DK" sz="6000" b="0" u="none" strike="noStrike" kern="1200" cap="none" spc="0" normalizeH="0" baseline="0" noProof="0" dirty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opnå en bedre forståelse for, hvilken indvirkning en nuklear ulykke kan have på organisationens fortsatte drift og opgavevaretagelse</a:t>
            </a:r>
          </a:p>
          <a:p>
            <a:pPr lvl="0">
              <a:buFont typeface="Arial" pitchFamily="34" charset="0"/>
              <a:buChar char="•"/>
            </a:pPr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undersøge beredskabsplaners anvendelighed i forbindelse med forhøjet en nuklear ulykke</a:t>
            </a:r>
          </a:p>
          <a:p>
            <a:pPr lvl="0"/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klarlægge roller og ansvar i forbindelse med håndtering af følgerne af en nuklear ulykke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60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Spilleregler</a:t>
            </a:r>
            <a:endParaRPr kumimoji="0" lang="da-DK" sz="6000" b="0" u="none" strike="noStrike" kern="1200" cap="none" spc="0" normalizeH="0" baseline="0" noProof="0" dirty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itel 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sz="2400" noProof="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</a:t>
            </a:r>
            <a:r>
              <a:rPr kumimoji="0" lang="da-DK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ortrolighed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a-DK" sz="1000" b="0" i="0" u="none" strike="noStrike" kern="1200" cap="none" spc="0" normalizeH="0" baseline="0" noProof="0" dirty="0" smtClean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da-DK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855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engagér jer i </a:t>
            </a: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diskussionerne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a-DK" sz="1000" b="0" i="0" u="none" strike="noStrike" kern="1200" cap="none" spc="0" normalizeH="0" baseline="0" noProof="0" dirty="0" smtClean="0">
              <a:ln>
                <a:noFill/>
              </a:ln>
              <a:solidFill>
                <a:srgbClr val="002855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vær nysgerrige og konstruktive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der er ingen skoleløsninger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der er ingen rigtige eller forkerte svar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der er ingen rigtige eller forkerte ideer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NPP Europe.jpg"/>
          <p:cNvPicPr>
            <a:picLocks noChangeAspect="1"/>
          </p:cNvPicPr>
          <p:nvPr/>
        </p:nvPicPr>
        <p:blipFill>
          <a:blip r:embed="rId2" cstate="print"/>
          <a:srcRect l="12676" t="12325" r="8230" b="17155"/>
          <a:stretch>
            <a:fillRect/>
          </a:stretch>
        </p:blipFill>
        <p:spPr>
          <a:xfrm>
            <a:off x="571472" y="1399692"/>
            <a:ext cx="7387557" cy="4477580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a-DK" sz="50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Kernekraftværker i Europa</a:t>
            </a:r>
            <a:endParaRPr lang="da-DK" sz="5000" dirty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da-DK" sz="50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Kilder til nukleare ulykker</a:t>
            </a:r>
          </a:p>
        </p:txBody>
      </p:sp>
      <p:sp>
        <p:nvSpPr>
          <p:cNvPr id="10" name="Pladsholder til indhold 9"/>
          <p:cNvSpPr txBox="1">
            <a:spLocks noGrp="1"/>
          </p:cNvSpPr>
          <p:nvPr>
            <p:ph idx="1"/>
          </p:nvPr>
        </p:nvSpPr>
        <p:spPr>
          <a:xfrm>
            <a:off x="457200" y="1285875"/>
            <a:ext cx="8229600" cy="461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kernekraftværker</a:t>
            </a:r>
          </a:p>
          <a:p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anlæg for produktion og behandling af reaktorbrændsel</a:t>
            </a:r>
          </a:p>
          <a:p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nukleart drevne fartøjer</a:t>
            </a:r>
          </a:p>
          <a:p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nedstyrtning af en satellit med en nuklear kraftkilde</a:t>
            </a:r>
          </a:p>
          <a:p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lagre og depoter til brugt brændsel</a:t>
            </a:r>
          </a:p>
          <a:p>
            <a:pPr>
              <a:buFont typeface="Arial" pitchFamily="34" charset="0"/>
              <a:buChar char="•"/>
            </a:pPr>
            <a:endParaRPr lang="da-DK" sz="1000" dirty="0" smtClean="0">
              <a:solidFill>
                <a:srgbClr val="00285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transporter af brugt brændsel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a-DK" sz="6000" dirty="0" smtClean="0">
                <a:solidFill>
                  <a:srgbClr val="0028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Nukleart beredskab</a:t>
            </a:r>
            <a:endParaRPr lang="da-DK" sz="6000" dirty="0"/>
          </a:p>
        </p:txBody>
      </p:sp>
    </p:spTree>
    <p:controls>
      <p:control spid="2051" name="ShockwaveFlash2" r:id="rId2" imgW="7993080" imgH="446400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æsentationNUC">
  <a:themeElements>
    <a:clrScheme name="Beredskabsstyrelsen">
      <a:dk1>
        <a:sysClr val="windowText" lastClr="000000"/>
      </a:dk1>
      <a:lt1>
        <a:sysClr val="window" lastClr="FFFFFF"/>
      </a:lt1>
      <a:dk2>
        <a:srgbClr val="002855"/>
      </a:dk2>
      <a:lt2>
        <a:srgbClr val="FFFFFF"/>
      </a:lt2>
      <a:accent1>
        <a:srgbClr val="73645A"/>
      </a:accent1>
      <a:accent2>
        <a:srgbClr val="A5191E"/>
      </a:accent2>
      <a:accent3>
        <a:srgbClr val="374155"/>
      </a:accent3>
      <a:accent4>
        <a:srgbClr val="F5821E"/>
      </a:accent4>
      <a:accent5>
        <a:srgbClr val="002855"/>
      </a:accent5>
      <a:accent6>
        <a:srgbClr val="000000"/>
      </a:accent6>
      <a:hlink>
        <a:srgbClr val="000000"/>
      </a:hlink>
      <a:folHlink>
        <a:srgbClr val="666666"/>
      </a:folHlink>
    </a:clrScheme>
    <a:fontScheme name="Håndsats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ECA04A1620174CA39ACEFBF5E0EAAC" ma:contentTypeVersion="1" ma:contentTypeDescription="Create a new document." ma:contentTypeScope="" ma:versionID="4e6c427821948e183160ac24ca323f49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B446A0E-5F86-4509-AE0B-700CBA153EB9}"/>
</file>

<file path=customXml/itemProps2.xml><?xml version="1.0" encoding="utf-8"?>
<ds:datastoreItem xmlns:ds="http://schemas.openxmlformats.org/officeDocument/2006/customXml" ds:itemID="{0C5694E1-C009-47B8-B8C2-885CD5ACD54F}"/>
</file>

<file path=customXml/itemProps3.xml><?xml version="1.0" encoding="utf-8"?>
<ds:datastoreItem xmlns:ds="http://schemas.openxmlformats.org/officeDocument/2006/customXml" ds:itemID="{9DDEA8BD-E1C4-442E-AB36-60C0556FE3B9}"/>
</file>

<file path=docProps/app.xml><?xml version="1.0" encoding="utf-8"?>
<Properties xmlns="http://schemas.openxmlformats.org/officeDocument/2006/extended-properties" xmlns:vt="http://schemas.openxmlformats.org/officeDocument/2006/docPropsVTypes">
  <Template>PræsentationNUC</Template>
  <TotalTime>42</TotalTime>
  <Words>743</Words>
  <Application>Microsoft Office PowerPoint</Application>
  <PresentationFormat>Skærmshow (4:3)</PresentationFormat>
  <Paragraphs>168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27</vt:i4>
      </vt:variant>
    </vt:vector>
  </HeadingPairs>
  <TitlesOfParts>
    <vt:vector size="28" baseType="lpstr">
      <vt:lpstr>PræsentationNUC</vt:lpstr>
      <vt:lpstr> &lt;indsæt organisations navn&gt; &lt;indsæt dato for øvelsen&gt;</vt:lpstr>
      <vt:lpstr>Dias nummer 2</vt:lpstr>
      <vt:lpstr>Program</vt:lpstr>
      <vt:lpstr>Velkomst</vt:lpstr>
      <vt:lpstr>Formål</vt:lpstr>
      <vt:lpstr>Spilleregler</vt:lpstr>
      <vt:lpstr>Kernekraftværker i Europa</vt:lpstr>
      <vt:lpstr>Kilder til nukleare ulykker</vt:lpstr>
      <vt:lpstr>Nukleart beredskab</vt:lpstr>
      <vt:lpstr>Planlægningsgrundlag</vt:lpstr>
      <vt:lpstr>Dias nummer 11</vt:lpstr>
      <vt:lpstr>Problemer i Nordtyskland</vt:lpstr>
      <vt:lpstr>Konsekvenser af et udslip</vt:lpstr>
      <vt:lpstr>Spørgsmål</vt:lpstr>
      <vt:lpstr>Aktivering og drift af krisestab?</vt:lpstr>
      <vt:lpstr>Håndtering af informationer?</vt:lpstr>
      <vt:lpstr>Dias nummer 17</vt:lpstr>
      <vt:lpstr>Dias nummer 18</vt:lpstr>
      <vt:lpstr>Radioaktiv forurening</vt:lpstr>
      <vt:lpstr>Beredskabsmeddelelse</vt:lpstr>
      <vt:lpstr>Spørgsmål</vt:lpstr>
      <vt:lpstr>Koordinering af handlinger og ressourcer?</vt:lpstr>
      <vt:lpstr>Krisekommunikation?</vt:lpstr>
      <vt:lpstr>Dias nummer 24</vt:lpstr>
      <vt:lpstr>Hvad har du lært?</vt:lpstr>
      <vt:lpstr>Hvad har vi lært?</vt:lpstr>
      <vt:lpstr>Dias nummer 27</vt:lpstr>
    </vt:vector>
  </TitlesOfParts>
  <Company>Beredskabsstyrlsen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Jesper Høg</dc:creator>
  <cp:lastModifiedBy>Jesper Høg</cp:lastModifiedBy>
  <cp:revision>7</cp:revision>
  <dcterms:created xsi:type="dcterms:W3CDTF">2015-09-07T12:42:55Z</dcterms:created>
  <dcterms:modified xsi:type="dcterms:W3CDTF">2015-09-07T13:25:26Z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0x010100A1ECA04A1620174CA39ACEFBF5E0EAAC</vt:lpwstr>
  </property>
</Properties>
</file>