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12" r:id="rId5"/>
    <p:sldId id="484" r:id="rId6"/>
    <p:sldId id="485" r:id="rId7"/>
    <p:sldId id="487" r:id="rId8"/>
    <p:sldId id="495" r:id="rId9"/>
    <p:sldId id="530" r:id="rId10"/>
    <p:sldId id="531" r:id="rId11"/>
    <p:sldId id="534" r:id="rId12"/>
    <p:sldId id="535" r:id="rId13"/>
    <p:sldId id="537" r:id="rId14"/>
    <p:sldId id="518" r:id="rId15"/>
    <p:sldId id="514" r:id="rId16"/>
    <p:sldId id="515" r:id="rId17"/>
    <p:sldId id="517" r:id="rId18"/>
    <p:sldId id="538" r:id="rId19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25">
          <p15:clr>
            <a:srgbClr val="A4A3A4"/>
          </p15:clr>
        </p15:guide>
        <p15:guide id="2" orient="horz" pos="3786">
          <p15:clr>
            <a:srgbClr val="A4A3A4"/>
          </p15:clr>
        </p15:guide>
        <p15:guide id="3" orient="horz" pos="1468">
          <p15:clr>
            <a:srgbClr val="A4A3A4"/>
          </p15:clr>
        </p15:guide>
        <p15:guide id="4" pos="477">
          <p15:clr>
            <a:srgbClr val="A4A3A4"/>
          </p15:clr>
        </p15:guide>
        <p15:guide id="5" pos="553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66FF"/>
    <a:srgbClr val="002855"/>
    <a:srgbClr val="EC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946" autoAdjust="0"/>
    <p:restoredTop sz="78762" autoAdjust="0"/>
  </p:normalViewPr>
  <p:slideViewPr>
    <p:cSldViewPr snapToGrid="0" showGuides="1">
      <p:cViewPr>
        <p:scale>
          <a:sx n="100" d="100"/>
          <a:sy n="100" d="100"/>
        </p:scale>
        <p:origin x="-1344" y="330"/>
      </p:cViewPr>
      <p:guideLst>
        <p:guide orient="horz" pos="725"/>
        <p:guide orient="horz" pos="3786"/>
        <p:guide orient="horz" pos="1468"/>
        <p:guide pos="477"/>
        <p:guide pos="55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09/07/2020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925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Indsæt baggrundsbillede</a:t>
            </a:r>
            <a:r>
              <a:rPr lang="da-DK" baseline="0" dirty="0" smtClean="0"/>
              <a:t> i artiklen af fx tidligere terrorangreb.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Indsæt baggrundsbillede</a:t>
            </a:r>
            <a:r>
              <a:rPr lang="da-DK" baseline="0" dirty="0" smtClean="0"/>
              <a:t> i artiklen af fx organisationens rådhus, organisationens bygninger, mv.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Bemærk at dette indspil er et vejrvarsel, og at selve</a:t>
            </a:r>
            <a:r>
              <a:rPr lang="da-DK" baseline="0" dirty="0" smtClean="0"/>
              <a:t> stormfloden først vil indtræffe om ca. to dage.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Indsæt billede eller lignende, der viser hvordan en forhøjet vandstand ville se ud [Indsatte billede er fra tidligere øvelse som eksempel]. Brug fx Klimatilpasning.dk, hvor det er muligt at generere kortmateriale over oversvømmelser i relevant område.</a:t>
            </a:r>
          </a:p>
          <a:p>
            <a:r>
              <a:rPr lang="da-DK" dirty="0" smtClean="0"/>
              <a:t>Eksempler</a:t>
            </a:r>
            <a:r>
              <a:rPr lang="da-DK" baseline="0" dirty="0" smtClean="0"/>
              <a:t> på vigtige bygninger: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Organisationens borgerservice, rådhus mv.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Museum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Kraftvarmeværk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Vigtige trafikknudepunkter som banegårde, store veje og busterminaler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Spildevandsanlæg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Plejehjem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Skoler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8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A9A3F990-A1E2-45D7-BB03-B5F658ACB1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4" y="4233734"/>
            <a:ext cx="8133851" cy="580800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4905538"/>
            <a:ext cx="324000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20" name="Bottom box">
            <a:extLst>
              <a:ext uri="{FF2B5EF4-FFF2-40B4-BE49-F238E27FC236}">
                <a16:creationId xmlns="" xmlns:a16="http://schemas.microsoft.com/office/drawing/2014/main" id="{CF54AAEE-85E1-4F0A-A35B-41D12ECDD6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rgbClr val="002855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Tjenestebrug">
            <a:extLst>
              <a:ext uri="{FF2B5EF4-FFF2-40B4-BE49-F238E27FC236}">
                <a16:creationId xmlns="" xmlns:a16="http://schemas.microsoft.com/office/drawing/2014/main" id="{CD2B20FA-ADBB-4D33-AFED-F8303AF9C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7" name="Afklassificeret">
            <a:extLst>
              <a:ext uri="{FF2B5EF4-FFF2-40B4-BE49-F238E27FC236}">
                <a16:creationId xmlns="" xmlns:a16="http://schemas.microsoft.com/office/drawing/2014/main" id="{152425A2-9CB0-4B0A-9737-6DBAAA77CA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9" name="Brug">
            <a:extLst>
              <a:ext uri="{FF2B5EF4-FFF2-40B4-BE49-F238E27FC236}">
                <a16:creationId xmlns="" xmlns:a16="http://schemas.microsoft.com/office/drawing/2014/main" id="{40728055-BC56-49F1-96B1-2EE6C1ABCD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7" name="Tjenestebrug">
            <a:extLst>
              <a:ext uri="{FF2B5EF4-FFF2-40B4-BE49-F238E27FC236}">
                <a16:creationId xmlns="" xmlns:a16="http://schemas.microsoft.com/office/drawing/2014/main" id="{D60F0DFC-5755-429C-89E2-226401F6A4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9" name="Afklassificeret">
            <a:extLst>
              <a:ext uri="{FF2B5EF4-FFF2-40B4-BE49-F238E27FC236}">
                <a16:creationId xmlns="" xmlns:a16="http://schemas.microsoft.com/office/drawing/2014/main" id="{D27E2981-8B3E-4E52-BA09-D58599B5ED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1" name="Brug">
            <a:extLst>
              <a:ext uri="{FF2B5EF4-FFF2-40B4-BE49-F238E27FC236}">
                <a16:creationId xmlns="" xmlns:a16="http://schemas.microsoft.com/office/drawing/2014/main" id="{F8BD78A7-63D1-4BC0-B68C-68DAE6291C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=""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292991A-28B5-4920-BBFE-B7C226159A6E}" type="datetime2">
              <a:rPr lang="da-DK" smtClean="0"/>
              <a:pPr/>
              <a:t>9. juli 2020</a:t>
            </a:fld>
            <a:endParaRPr lang="da-DK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=""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F90F4F34-41F7-43D8-A2F3-76A48544901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1600" y="482400"/>
            <a:ext cx="2764800" cy="6012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/>
          </p:nvPr>
        </p:nvSpPr>
        <p:spPr>
          <a:xfrm>
            <a:off x="369115" y="914400"/>
            <a:ext cx="8417698" cy="4588778"/>
          </a:xfrm>
        </p:spPr>
        <p:txBody>
          <a:bodyPr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640503"/>
            <a:ext cx="2639303" cy="2363422"/>
          </a:xfrm>
          <a:solidFill>
            <a:srgbClr val="002855"/>
          </a:solidFill>
        </p:spPr>
        <p:txBody>
          <a:bodyPr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0" indent="-180000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jenestebrug">
            <a:extLst>
              <a:ext uri="{FF2B5EF4-FFF2-40B4-BE49-F238E27FC236}">
                <a16:creationId xmlns="" xmlns:a16="http://schemas.microsoft.com/office/drawing/2014/main" id="{35FE3095-6256-4962-9810-7FE06144F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6" name="Afklassificeret">
            <a:extLst>
              <a:ext uri="{FF2B5EF4-FFF2-40B4-BE49-F238E27FC236}">
                <a16:creationId xmlns="" xmlns:a16="http://schemas.microsoft.com/office/drawing/2014/main" id="{697ACF4C-8228-4590-A676-70732BB2A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7" name="Brug">
            <a:extLst>
              <a:ext uri="{FF2B5EF4-FFF2-40B4-BE49-F238E27FC236}">
                <a16:creationId xmlns="" xmlns:a16="http://schemas.microsoft.com/office/drawing/2014/main" id="{394EDE27-D8F7-487C-B206-095208EA95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8" name="Tjenestebrug">
            <a:extLst>
              <a:ext uri="{FF2B5EF4-FFF2-40B4-BE49-F238E27FC236}">
                <a16:creationId xmlns="" xmlns:a16="http://schemas.microsoft.com/office/drawing/2014/main" id="{4E2DFBD9-C552-49EE-BD61-32F76BC1B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9" name="Afklassificeret">
            <a:extLst>
              <a:ext uri="{FF2B5EF4-FFF2-40B4-BE49-F238E27FC236}">
                <a16:creationId xmlns="" xmlns:a16="http://schemas.microsoft.com/office/drawing/2014/main" id="{47A7FB00-BA12-423F-ADC1-A99210B37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0" name="Brug">
            <a:extLst>
              <a:ext uri="{FF2B5EF4-FFF2-40B4-BE49-F238E27FC236}">
                <a16:creationId xmlns="" xmlns:a16="http://schemas.microsoft.com/office/drawing/2014/main" id="{11D30994-1D10-4B52-B657-3D23B066C1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2DEAF9-D844-45A4-8B37-9D9DDF35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B6748A5-B04F-4A22-96BC-FFCB7161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9. juli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109EFA5-ED0B-494B-BD8A-E250904B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="" xmlns:a16="http://schemas.microsoft.com/office/drawing/2014/main" id="{16CAC3E7-B91D-486C-B80E-87999BDAF15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10932612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26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2" name="Tjenestebrug">
            <a:extLst>
              <a:ext uri="{FF2B5EF4-FFF2-40B4-BE49-F238E27FC236}">
                <a16:creationId xmlns="" xmlns:a16="http://schemas.microsoft.com/office/drawing/2014/main" id="{D1868055-18E6-40E8-B805-B82F14A95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3" name="Afklassificeret">
            <a:extLst>
              <a:ext uri="{FF2B5EF4-FFF2-40B4-BE49-F238E27FC236}">
                <a16:creationId xmlns="" xmlns:a16="http://schemas.microsoft.com/office/drawing/2014/main" id="{8126867F-BD3A-45BA-96EE-6E9AE4F5EE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4" name="Brug">
            <a:extLst>
              <a:ext uri="{FF2B5EF4-FFF2-40B4-BE49-F238E27FC236}">
                <a16:creationId xmlns="" xmlns:a16="http://schemas.microsoft.com/office/drawing/2014/main" id="{4D132A4B-0CBB-44BA-AF01-4D0FCA5961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5" name="Tjenestebrug">
            <a:extLst>
              <a:ext uri="{FF2B5EF4-FFF2-40B4-BE49-F238E27FC236}">
                <a16:creationId xmlns="" xmlns:a16="http://schemas.microsoft.com/office/drawing/2014/main" id="{64E702A2-5A83-4FD2-A285-D7CF9FDB7F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6" name="Afklassificeret">
            <a:extLst>
              <a:ext uri="{FF2B5EF4-FFF2-40B4-BE49-F238E27FC236}">
                <a16:creationId xmlns="" xmlns:a16="http://schemas.microsoft.com/office/drawing/2014/main" id="{D07E64A7-4EFA-440B-9CFF-446374F939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7" name="Brug">
            <a:extLst>
              <a:ext uri="{FF2B5EF4-FFF2-40B4-BE49-F238E27FC236}">
                <a16:creationId xmlns="" xmlns:a16="http://schemas.microsoft.com/office/drawing/2014/main" id="{58AC4769-416E-4B49-BC1A-27A1A12456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13A9-6177-4CBC-8E63-009B91A1E55D}" type="datetime2">
              <a:rPr lang="da-DK" smtClean="0"/>
              <a:t>9. juli 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="" xmlns:a16="http://schemas.microsoft.com/office/drawing/2014/main" id="{4EE2AD88-667F-4325-B484-0F2A6B099CA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jenestebrug">
            <a:extLst>
              <a:ext uri="{FF2B5EF4-FFF2-40B4-BE49-F238E27FC236}">
                <a16:creationId xmlns="" xmlns:a16="http://schemas.microsoft.com/office/drawing/2014/main" id="{2C623502-859B-4159-B411-D60558F785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2" name="Afklassificeret">
            <a:extLst>
              <a:ext uri="{FF2B5EF4-FFF2-40B4-BE49-F238E27FC236}">
                <a16:creationId xmlns="" xmlns:a16="http://schemas.microsoft.com/office/drawing/2014/main" id="{21727F05-F0AB-404A-B6AC-16CB48E560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3" name="Brug">
            <a:extLst>
              <a:ext uri="{FF2B5EF4-FFF2-40B4-BE49-F238E27FC236}">
                <a16:creationId xmlns="" xmlns:a16="http://schemas.microsoft.com/office/drawing/2014/main" id="{8AF98D9E-CFDD-43D6-9C7B-080C222809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4" name="Tjenestebrug">
            <a:extLst>
              <a:ext uri="{FF2B5EF4-FFF2-40B4-BE49-F238E27FC236}">
                <a16:creationId xmlns="" xmlns:a16="http://schemas.microsoft.com/office/drawing/2014/main" id="{6BFDD952-889A-45E9-997E-44FE05BD43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5" name="Afklassificeret">
            <a:extLst>
              <a:ext uri="{FF2B5EF4-FFF2-40B4-BE49-F238E27FC236}">
                <a16:creationId xmlns="" xmlns:a16="http://schemas.microsoft.com/office/drawing/2014/main" id="{1DE5D3AF-8F99-45B5-BDDC-1613CBA64A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6" name="Brug">
            <a:extLst>
              <a:ext uri="{FF2B5EF4-FFF2-40B4-BE49-F238E27FC236}">
                <a16:creationId xmlns="" xmlns:a16="http://schemas.microsoft.com/office/drawing/2014/main" id="{9D0FC4DD-6971-4A0B-92FF-837CF3D55B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8280-B936-4504-AFC0-69D38FFCB707}" type="datetime2">
              <a:rPr lang="da-DK" smtClean="0"/>
              <a:t>9. juli 2020</a:t>
            </a:fld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="" xmlns:a16="http://schemas.microsoft.com/office/drawing/2014/main" id="{6F9DEBD0-37BC-46C9-9262-43BBB1FC89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ckground">
            <a:extLst>
              <a:ext uri="{FF2B5EF4-FFF2-40B4-BE49-F238E27FC236}">
                <a16:creationId xmlns="" xmlns:a16="http://schemas.microsoft.com/office/drawing/2014/main" id="{E88E83CA-1644-4080-AF39-CF0AD269BFBC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/>
          </a:p>
        </p:txBody>
      </p:sp>
      <p:sp>
        <p:nvSpPr>
          <p:cNvPr id="30" name="Tjenestebrug">
            <a:extLst>
              <a:ext uri="{FF2B5EF4-FFF2-40B4-BE49-F238E27FC236}">
                <a16:creationId xmlns="" xmlns:a16="http://schemas.microsoft.com/office/drawing/2014/main" id="{109BD2B5-7217-4402-8504-4D89994143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1" name="Afklassificeret">
            <a:extLst>
              <a:ext uri="{FF2B5EF4-FFF2-40B4-BE49-F238E27FC236}">
                <a16:creationId xmlns="" xmlns:a16="http://schemas.microsoft.com/office/drawing/2014/main" id="{D3455C4F-081F-496E-8ADA-6A7B9DBB65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2" name="Brug">
            <a:extLst>
              <a:ext uri="{FF2B5EF4-FFF2-40B4-BE49-F238E27FC236}">
                <a16:creationId xmlns="" xmlns:a16="http://schemas.microsoft.com/office/drawing/2014/main" id="{38667089-B456-41F2-8F82-2C08FF7D8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3" name="Tjenestebrug">
            <a:extLst>
              <a:ext uri="{FF2B5EF4-FFF2-40B4-BE49-F238E27FC236}">
                <a16:creationId xmlns="" xmlns:a16="http://schemas.microsoft.com/office/drawing/2014/main" id="{7A523A2A-D771-44C9-995A-1AB3E66FDB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4" name="Afklassificeret">
            <a:extLst>
              <a:ext uri="{FF2B5EF4-FFF2-40B4-BE49-F238E27FC236}">
                <a16:creationId xmlns="" xmlns:a16="http://schemas.microsoft.com/office/drawing/2014/main" id="{D7D1BE7F-D5EB-4217-B570-3410E62B4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35" name="Brug">
            <a:extLst>
              <a:ext uri="{FF2B5EF4-FFF2-40B4-BE49-F238E27FC236}">
                <a16:creationId xmlns="" xmlns:a16="http://schemas.microsoft.com/office/drawing/2014/main" id="{1B1D9642-D9B1-4381-AE96-261B0035A5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9292991A-28B5-4920-BBFE-B7C226159A6E}" type="datetime2">
              <a:rPr lang="da-DK" smtClean="0"/>
              <a:pPr/>
              <a:t>9. juli 2020</a:t>
            </a:fld>
            <a:endParaRPr lang="da-DK" dirty="0"/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="" xmlns:a16="http://schemas.microsoft.com/office/drawing/2014/main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34" y="5597414"/>
            <a:ext cx="216000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/>
              <a:t>Indsæt gadeadresse</a:t>
            </a:r>
            <a:endParaRPr lang="da-DK" dirty="0"/>
          </a:p>
        </p:txBody>
      </p:sp>
      <p:sp>
        <p:nvSpPr>
          <p:cNvPr id="29" name="Text Placeholder 6">
            <a:extLst>
              <a:ext uri="{FF2B5EF4-FFF2-40B4-BE49-F238E27FC236}">
                <a16:creationId xmlns="" xmlns:a16="http://schemas.microsoft.com/office/drawing/2014/main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5132" y="5709741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/>
              <a:t>Indsæt postnummer og by</a:t>
            </a:r>
            <a:endParaRPr lang="da-DK" dirty="0"/>
          </a:p>
        </p:txBody>
      </p:sp>
      <p:sp>
        <p:nvSpPr>
          <p:cNvPr id="36" name="Text Placeholder 6">
            <a:extLst>
              <a:ext uri="{FF2B5EF4-FFF2-40B4-BE49-F238E27FC236}">
                <a16:creationId xmlns="" xmlns:a16="http://schemas.microsoft.com/office/drawing/2014/main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132" y="6024425"/>
            <a:ext cx="2160002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Indsæt telefon nummer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="" xmlns:a16="http://schemas.microsoft.com/office/drawing/2014/main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5131" y="6135614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0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/>
              <a:t>Indsæt e-mail adresse</a:t>
            </a:r>
            <a:endParaRPr lang="da-DK" dirty="0"/>
          </a:p>
        </p:txBody>
      </p:sp>
      <p:sp>
        <p:nvSpPr>
          <p:cNvPr id="38" name="Text Placeholder 6">
            <a:extLst>
              <a:ext uri="{FF2B5EF4-FFF2-40B4-BE49-F238E27FC236}">
                <a16:creationId xmlns="" xmlns:a16="http://schemas.microsoft.com/office/drawing/2014/main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5131" y="6243275"/>
            <a:ext cx="216000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/>
              <a:t>Indæt www-adresse</a:t>
            </a:r>
            <a:endParaRPr lang="da-DK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="" xmlns:a16="http://schemas.microsoft.com/office/drawing/2014/main" id="{7CDA9630-177A-4130-8265-8906AB1508B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96800" y="5205600"/>
            <a:ext cx="1807200" cy="392400"/>
          </a:xfr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158843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2033902" y="1632077"/>
            <a:ext cx="1702952" cy="752595"/>
            <a:chOff x="2033902" y="1483643"/>
            <a:chExt cx="1702952" cy="752595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902" y="1483643"/>
              <a:ext cx="1702952" cy="75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902" y="1483643"/>
              <a:ext cx="392170" cy="16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61353" y="1787582"/>
            <a:ext cx="597915" cy="216114"/>
          </a:xfrm>
          <a:prstGeom prst="rect">
            <a:avLst/>
          </a:prstGeom>
        </p:spPr>
      </p:pic>
      <p:sp>
        <p:nvSpPr>
          <p:cNvPr id="31" name="Text Box 2"/>
          <p:cNvSpPr txBox="1">
            <a:spLocks noChangeArrowheads="1"/>
          </p:cNvSpPr>
          <p:nvPr userDrawn="1"/>
        </p:nvSpPr>
        <p:spPr bwMode="auto">
          <a:xfrm>
            <a:off x="763414" y="4332893"/>
            <a:ext cx="1975650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Brug tekst typografier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Brug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gå frem i tekst-niveauer. Klik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derefter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at skifte fra et niveau til et næste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gå tilbage i tekst-niveauer,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SHIFT+TAB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Ønsker du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tekst uden bullet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slet bullet. Sæt den på igen ved at klikke på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bullet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-knappen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Alternativt kan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Forøg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Formindsk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listeniveau bruges</a:t>
            </a:r>
          </a:p>
        </p:txBody>
      </p:sp>
      <p:sp>
        <p:nvSpPr>
          <p:cNvPr id="34" name="Text Box 4"/>
          <p:cNvSpPr txBox="1">
            <a:spLocks noChangeArrowheads="1"/>
          </p:cNvSpPr>
          <p:nvPr userDrawn="1"/>
        </p:nvSpPr>
        <p:spPr bwMode="auto">
          <a:xfrm>
            <a:off x="6900038" y="1634493"/>
            <a:ext cx="1753600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Nulstil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fanen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Nulstil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at nulstille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placering, størrelse og formatering af pladsholdere til layoutets oprindelige design</a:t>
            </a:r>
            <a:endParaRPr kumimoji="0" lang="da-DK" sz="9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justere sidenummerering, </a:t>
            </a:r>
            <a:b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Gør dette som det sidste i din præsentation, så det slår igennem på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 slides</a:t>
            </a:r>
            <a:endParaRPr kumimoji="0" 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Sidehoved og Sidefod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(indtast evt. tekst i sidefod)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eller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se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fanen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sæt hak ved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Hjælpelinjer</a:t>
            </a:r>
            <a:endParaRPr kumimoji="0" lang="da-DK" altLang="da-DK" sz="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Tips: Alt + F9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hurtig visning af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 userDrawn="1"/>
        </p:nvSpPr>
        <p:spPr bwMode="auto">
          <a:xfrm>
            <a:off x="3982023" y="3846910"/>
            <a:ext cx="216079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billede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slides med billedpladsholder,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ikonet og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 billede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Beskær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at ændre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billedets fokus/størrelse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Ønsker du at skalere billedet, så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SHIFT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-knappen nede, mens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 trækker i billedets hjørner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Tips: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 du sletter billedet og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indsætter et nyt, kan billedet lægge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 bagest</a:t>
            </a:r>
            <a:endParaRPr kumimoji="0" lang="da-DK" sz="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2 Ny slide"/>
          <p:cNvPicPr>
            <a:picLocks noChangeAspect="1"/>
          </p:cNvPicPr>
          <p:nvPr userDrawn="1"/>
        </p:nvPicPr>
        <p:blipFill rotWithShape="1">
          <a:blip r:embed="rId5"/>
          <a:srcRect l="2931" r="60888"/>
          <a:stretch/>
        </p:blipFill>
        <p:spPr>
          <a:xfrm>
            <a:off x="5895241" y="1840538"/>
            <a:ext cx="323170" cy="575288"/>
          </a:xfrm>
          <a:prstGeom prst="rect">
            <a:avLst/>
          </a:prstGeom>
        </p:spPr>
      </p:pic>
      <p:sp>
        <p:nvSpPr>
          <p:cNvPr id="9" name="Fast overskrift"/>
          <p:cNvSpPr txBox="1"/>
          <p:nvPr userDrawn="1"/>
        </p:nvSpPr>
        <p:spPr>
          <a:xfrm>
            <a:off x="755649" y="537447"/>
            <a:ext cx="798115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(Office 2010) - Slet før anvendelse</a:t>
            </a:r>
          </a:p>
        </p:txBody>
      </p:sp>
      <p:pic>
        <p:nvPicPr>
          <p:cNvPr id="19" name="3 Layout"/>
          <p:cNvPicPr>
            <a:picLocks noChangeAspect="1"/>
          </p:cNvPicPr>
          <p:nvPr userDrawn="1"/>
        </p:nvPicPr>
        <p:blipFill rotWithShape="1">
          <a:blip r:embed="rId5"/>
          <a:srcRect l="36944" r="2272" b="69429"/>
          <a:stretch/>
        </p:blipFill>
        <p:spPr>
          <a:xfrm>
            <a:off x="5953680" y="2597904"/>
            <a:ext cx="593368" cy="192211"/>
          </a:xfrm>
          <a:prstGeom prst="rect">
            <a:avLst/>
          </a:prstGeom>
        </p:spPr>
      </p:pic>
      <p:pic>
        <p:nvPicPr>
          <p:cNvPr id="26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32332" y="4040005"/>
            <a:ext cx="262151" cy="256054"/>
          </a:xfrm>
          <a:prstGeom prst="rect">
            <a:avLst/>
          </a:prstGeom>
        </p:spPr>
      </p:pic>
      <p:pic>
        <p:nvPicPr>
          <p:cNvPr id="27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12964" y="4670006"/>
            <a:ext cx="337400" cy="321707"/>
          </a:xfrm>
          <a:prstGeom prst="rect">
            <a:avLst/>
          </a:prstGeom>
        </p:spPr>
      </p:pic>
      <p:pic>
        <p:nvPicPr>
          <p:cNvPr id="30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90669" y="5022711"/>
            <a:ext cx="359695" cy="335309"/>
          </a:xfrm>
          <a:prstGeom prst="rect">
            <a:avLst/>
          </a:prstGeom>
        </p:spPr>
      </p:pic>
      <p:pic>
        <p:nvPicPr>
          <p:cNvPr id="18" name="1 Increase decrease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630882" y="5709762"/>
            <a:ext cx="549328" cy="285228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="" xmlns:a16="http://schemas.microsoft.com/office/drawing/2014/main" id="{17A05245-804A-4B20-8BB9-31D66D06C1F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75497" y="5475464"/>
            <a:ext cx="323170" cy="234298"/>
          </a:xfrm>
          <a:prstGeom prst="rect">
            <a:avLst/>
          </a:prstGeom>
        </p:spPr>
      </p:pic>
      <p:sp>
        <p:nvSpPr>
          <p:cNvPr id="17" name="Date Placeholder 2">
            <a:extLst>
              <a:ext uri="{FF2B5EF4-FFF2-40B4-BE49-F238E27FC236}">
                <a16:creationId xmlns="" xmlns:a16="http://schemas.microsoft.com/office/drawing/2014/main" id="{8563B61B-DE53-472A-89F5-3F477A0C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292991A-28B5-4920-BBFE-B7C226159A6E}" type="datetime2">
              <a:rPr lang="da-DK" smtClean="0"/>
              <a:pPr/>
              <a:t>9. juli 2020</a:t>
            </a:fld>
            <a:endParaRPr lang="da-DK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="" xmlns:a16="http://schemas.microsoft.com/office/drawing/2014/main" id="{0F06369E-00A0-46D6-9D76-B9DDCECD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="" xmlns:a16="http://schemas.microsoft.com/office/drawing/2014/main" id="{D489D928-3540-4ADF-AE19-0BCE0A0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Box 3"/>
          <p:cNvSpPr txBox="1">
            <a:spLocks noChangeArrowheads="1"/>
          </p:cNvSpPr>
          <p:nvPr userDrawn="1"/>
        </p:nvSpPr>
        <p:spPr bwMode="auto">
          <a:xfrm>
            <a:off x="752474" y="1635573"/>
            <a:ext cx="2153071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farveskema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fanen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mellem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Farvetema 1 – FMV (default)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Farvetema 2 – FSV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Farvetema 3 – Afdæmpede farver</a:t>
            </a:r>
            <a:endParaRPr kumimoji="0" lang="da-DK" sz="9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Skift logo på hvert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Højreklik på logoet og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Skift billede.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det rigtige logo. 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Kopier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(Ctrl+C) det nye indsatte logo, klik på det gamle logo på et slide af gangen og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(Ctrl+V)</a:t>
            </a:r>
            <a:endParaRPr kumimoji="0" lang="da-DK" altLang="da-DK" sz="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 userDrawn="1"/>
        </p:nvSpPr>
        <p:spPr bwMode="auto">
          <a:xfrm>
            <a:off x="3982023" y="1634493"/>
            <a:ext cx="19756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nyt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fanen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menupunktet </a:t>
            </a: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Slide 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indsætte et nyt slide</a:t>
            </a:r>
            <a:endParaRPr kumimoji="0" lang="da-DK" sz="9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Ændre slide layouts</a:t>
            </a: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 på pilen ved siden af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Layout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at få vist en dropdown menu af mulige slides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da-DK" altLang="da-DK" sz="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Layout</a:t>
            </a: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at ændre dit </a:t>
            </a:r>
            <a:b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altLang="da-DK" sz="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nuværende layout til et alternativt</a:t>
            </a:r>
          </a:p>
        </p:txBody>
      </p:sp>
    </p:spTree>
    <p:extLst>
      <p:ext uri="{BB962C8B-B14F-4D97-AF65-F5344CB8AC3E}">
        <p14:creationId xmlns:p14="http://schemas.microsoft.com/office/powerpoint/2010/main" val="175172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mæ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="" xmlns:a16="http://schemas.microsoft.com/office/drawing/2014/main" id="{CF16D15C-13B3-4944-9207-EAE3F2F6FBA2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8126187-203A-4C82-B9B4-54CC3E2406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38975" y="495300"/>
            <a:ext cx="5857200" cy="5857200"/>
          </a:xfrm>
        </p:spPr>
        <p:txBody>
          <a:bodyPr tIns="21600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her og indsæt vandmærke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4" y="1871663"/>
            <a:ext cx="8133851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="" xmlns:a16="http://schemas.microsoft.com/office/drawing/2014/main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rgbClr val="002855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4" name="Tjenestebrug">
            <a:extLst>
              <a:ext uri="{FF2B5EF4-FFF2-40B4-BE49-F238E27FC236}">
                <a16:creationId xmlns="" xmlns:a16="http://schemas.microsoft.com/office/drawing/2014/main" id="{C0C82AC3-0336-4737-8280-A45BAE1DA3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5" name="Afklassificeret">
            <a:extLst>
              <a:ext uri="{FF2B5EF4-FFF2-40B4-BE49-F238E27FC236}">
                <a16:creationId xmlns="" xmlns:a16="http://schemas.microsoft.com/office/drawing/2014/main" id="{43F8254F-D5FE-443B-9376-05A5AAD2DF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6" name="Brug">
            <a:extLst>
              <a:ext uri="{FF2B5EF4-FFF2-40B4-BE49-F238E27FC236}">
                <a16:creationId xmlns="" xmlns:a16="http://schemas.microsoft.com/office/drawing/2014/main" id="{C29E5E53-7ADB-40A3-818E-17C86F51B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7" name="Tjenestebrug">
            <a:extLst>
              <a:ext uri="{FF2B5EF4-FFF2-40B4-BE49-F238E27FC236}">
                <a16:creationId xmlns="" xmlns:a16="http://schemas.microsoft.com/office/drawing/2014/main" id="{88CCF056-6E37-4E9C-AFF1-C5488E3A6A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8" name="Afklassificeret">
            <a:extLst>
              <a:ext uri="{FF2B5EF4-FFF2-40B4-BE49-F238E27FC236}">
                <a16:creationId xmlns="" xmlns:a16="http://schemas.microsoft.com/office/drawing/2014/main" id="{307FC0C7-1D70-48F4-BA01-75A3C8F62F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9" name="Brug">
            <a:extLst>
              <a:ext uri="{FF2B5EF4-FFF2-40B4-BE49-F238E27FC236}">
                <a16:creationId xmlns="" xmlns:a16="http://schemas.microsoft.com/office/drawing/2014/main" id="{6048F543-A57F-46ED-9AD2-FF7B840120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=""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292991A-28B5-4920-BBFE-B7C226159A6E}" type="datetime2">
              <a:rPr lang="da-DK" smtClean="0"/>
              <a:pPr/>
              <a:t>9. juli 2020</a:t>
            </a:fld>
            <a:endParaRPr lang="da-DK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=""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="" xmlns:a16="http://schemas.microsoft.com/office/drawing/2014/main" id="{96D5A5A4-4802-40F7-80BB-90AA8B9B50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1600" y="482400"/>
            <a:ext cx="2764800" cy="6012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265626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="" xmlns:a16="http://schemas.microsoft.com/office/drawing/2014/main" id="{7E2AB669-D28D-42F1-807C-A14090E25252}"/>
              </a:ext>
            </a:extLst>
          </p:cNvPr>
          <p:cNvSpPr/>
          <p:nvPr userDrawn="1"/>
        </p:nvSpPr>
        <p:spPr>
          <a:xfrm>
            <a:off x="0" y="0"/>
            <a:ext cx="9144900" cy="6861600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374" y="1871663"/>
            <a:ext cx="8133851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1585" y="3896284"/>
            <a:ext cx="4876296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23" name="Bottom box">
            <a:extLst>
              <a:ext uri="{FF2B5EF4-FFF2-40B4-BE49-F238E27FC236}">
                <a16:creationId xmlns="" xmlns:a16="http://schemas.microsoft.com/office/drawing/2014/main" id="{89821071-2E34-4B87-885E-590BD2636B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00" y="5922000"/>
            <a:ext cx="7776000" cy="75600"/>
          </a:xfrm>
          <a:solidFill>
            <a:srgbClr val="002855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459450" indent="-171450">
              <a:buFont typeface="Arial" panose="020B0604020202020204" pitchFamily="34" charset="0"/>
              <a:buChar char="•"/>
              <a:defRPr sz="100"/>
            </a:lvl2pPr>
            <a:lvl3pPr marL="747450" indent="-171450">
              <a:buFont typeface="Arial" panose="020B0604020202020204" pitchFamily="34" charset="0"/>
              <a:buChar char="•"/>
              <a:defRPr sz="100"/>
            </a:lvl3pPr>
            <a:lvl4pPr marL="747450" indent="-171450">
              <a:buFont typeface="Arial" panose="020B0604020202020204" pitchFamily="34" charset="0"/>
              <a:buChar char="•"/>
              <a:defRPr sz="100"/>
            </a:lvl4pPr>
            <a:lvl5pPr marL="747450" indent="-171450">
              <a:buFont typeface="Arial" panose="020B0604020202020204" pitchFamily="34" charset="0"/>
              <a:buChar char="•"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4" name="Tjenestebrug">
            <a:extLst>
              <a:ext uri="{FF2B5EF4-FFF2-40B4-BE49-F238E27FC236}">
                <a16:creationId xmlns="" xmlns:a16="http://schemas.microsoft.com/office/drawing/2014/main" id="{C0C82AC3-0336-4737-8280-A45BAE1DA3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5" name="Afklassificeret">
            <a:extLst>
              <a:ext uri="{FF2B5EF4-FFF2-40B4-BE49-F238E27FC236}">
                <a16:creationId xmlns="" xmlns:a16="http://schemas.microsoft.com/office/drawing/2014/main" id="{43F8254F-D5FE-443B-9376-05A5AAD2DF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6" name="Brug">
            <a:extLst>
              <a:ext uri="{FF2B5EF4-FFF2-40B4-BE49-F238E27FC236}">
                <a16:creationId xmlns="" xmlns:a16="http://schemas.microsoft.com/office/drawing/2014/main" id="{C29E5E53-7ADB-40A3-818E-17C86F51B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7" name="Tjenestebrug">
            <a:extLst>
              <a:ext uri="{FF2B5EF4-FFF2-40B4-BE49-F238E27FC236}">
                <a16:creationId xmlns="" xmlns:a16="http://schemas.microsoft.com/office/drawing/2014/main" id="{88CCF056-6E37-4E9C-AFF1-C5488E3A6A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8" name="Afklassificeret">
            <a:extLst>
              <a:ext uri="{FF2B5EF4-FFF2-40B4-BE49-F238E27FC236}">
                <a16:creationId xmlns="" xmlns:a16="http://schemas.microsoft.com/office/drawing/2014/main" id="{307FC0C7-1D70-48F4-BA01-75A3C8F62F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9" name="Brug">
            <a:extLst>
              <a:ext uri="{FF2B5EF4-FFF2-40B4-BE49-F238E27FC236}">
                <a16:creationId xmlns="" xmlns:a16="http://schemas.microsoft.com/office/drawing/2014/main" id="{6048F543-A57F-46ED-9AD2-FF7B840120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=""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292991A-28B5-4920-BBFE-B7C226159A6E}" type="datetime2">
              <a:rPr lang="da-DK" smtClean="0"/>
              <a:pPr/>
              <a:t>9. juli 2020</a:t>
            </a:fld>
            <a:endParaRPr lang="da-DK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=""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="" xmlns:a16="http://schemas.microsoft.com/office/drawing/2014/main" id="{6A134930-EFF0-42FB-9BE3-4E7319E092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1600" y="482400"/>
            <a:ext cx="2764800" cy="6012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123127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330450"/>
            <a:ext cx="8029574" cy="3673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Tjenestebrug">
            <a:extLst>
              <a:ext uri="{FF2B5EF4-FFF2-40B4-BE49-F238E27FC236}">
                <a16:creationId xmlns="" xmlns:a16="http://schemas.microsoft.com/office/drawing/2014/main" id="{4FA4E295-C991-4C85-A430-8E77C6856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9" name="Afklassificeret">
            <a:extLst>
              <a:ext uri="{FF2B5EF4-FFF2-40B4-BE49-F238E27FC236}">
                <a16:creationId xmlns="" xmlns:a16="http://schemas.microsoft.com/office/drawing/2014/main" id="{F6BF7C7E-D6F4-4FD7-9D13-A7183A63FB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569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0" name="Brug">
            <a:extLst>
              <a:ext uri="{FF2B5EF4-FFF2-40B4-BE49-F238E27FC236}">
                <a16:creationId xmlns="" xmlns:a16="http://schemas.microsoft.com/office/drawing/2014/main" id="{48088BE7-A6B0-4C44-BAE5-68CC9E06B9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1" name="Tjenestebrug">
            <a:extLst>
              <a:ext uri="{FF2B5EF4-FFF2-40B4-BE49-F238E27FC236}">
                <a16:creationId xmlns="" xmlns:a16="http://schemas.microsoft.com/office/drawing/2014/main" id="{B7991B50-C9A5-412D-AD92-FBB26509DE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2" name="Afklassificeret">
            <a:extLst>
              <a:ext uri="{FF2B5EF4-FFF2-40B4-BE49-F238E27FC236}">
                <a16:creationId xmlns="" xmlns:a16="http://schemas.microsoft.com/office/drawing/2014/main" id="{0B3ED1EF-436E-41C8-8BB9-3E9E4E0821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1919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3" name="Brug">
            <a:extLst>
              <a:ext uri="{FF2B5EF4-FFF2-40B4-BE49-F238E27FC236}">
                <a16:creationId xmlns="" xmlns:a16="http://schemas.microsoft.com/office/drawing/2014/main" id="{1F7C78C5-98A2-46B6-82CA-0D30DD76A5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771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AB33EC-4EA5-4B1C-AF27-EC2B76F2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65669" y="6419492"/>
            <a:ext cx="2241483" cy="16755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B55C38-6DD3-4472-B59C-C5E23E98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9. juli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1B945D-1257-489D-A1DE-20820526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="" xmlns:a16="http://schemas.microsoft.com/office/drawing/2014/main" id="{01B8492F-4FD2-4E18-830D-200F010328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114220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=""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83A79-03C4-45B2-9705-CA90472E7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1" y="1150629"/>
            <a:ext cx="8029573" cy="528045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1871663"/>
            <a:ext cx="56888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0" indent="0">
              <a:buNone/>
              <a:defRPr sz="900" b="1" cap="all" baseline="0"/>
            </a:lvl2pPr>
            <a:lvl3pPr marL="576000" indent="0">
              <a:buNone/>
              <a:defRPr sz="900" b="1" cap="all" baseline="0"/>
            </a:lvl3pPr>
            <a:lvl4pPr marL="576000" indent="0">
              <a:buNone/>
              <a:defRPr sz="900" b="1" cap="all" baseline="0"/>
            </a:lvl4pPr>
            <a:lvl5pPr marL="57600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013" y="1871664"/>
            <a:ext cx="4589844" cy="218236"/>
          </a:xfrm>
        </p:spPr>
        <p:txBody>
          <a:bodyPr/>
          <a:lstStyle>
            <a:lvl1pPr marL="90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0" indent="-9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1" y="2330449"/>
            <a:ext cx="5195206" cy="35042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5" name="Tjenestebrug">
            <a:extLst>
              <a:ext uri="{FF2B5EF4-FFF2-40B4-BE49-F238E27FC236}">
                <a16:creationId xmlns="" xmlns:a16="http://schemas.microsoft.com/office/drawing/2014/main" id="{5AEDA4AC-E820-4FF9-9D29-6D30F4ECA4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6" name="Afklassificeret">
            <a:extLst>
              <a:ext uri="{FF2B5EF4-FFF2-40B4-BE49-F238E27FC236}">
                <a16:creationId xmlns="" xmlns:a16="http://schemas.microsoft.com/office/drawing/2014/main" id="{C581D602-335D-4AD1-9321-84B3E8EACD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7" name="Brug">
            <a:extLst>
              <a:ext uri="{FF2B5EF4-FFF2-40B4-BE49-F238E27FC236}">
                <a16:creationId xmlns="" xmlns:a16="http://schemas.microsoft.com/office/drawing/2014/main" id="{52314151-B3B4-43E7-99BB-8468DC766D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8" name="Tjenestebrug">
            <a:extLst>
              <a:ext uri="{FF2B5EF4-FFF2-40B4-BE49-F238E27FC236}">
                <a16:creationId xmlns="" xmlns:a16="http://schemas.microsoft.com/office/drawing/2014/main" id="{4BC199A5-FE27-4EDC-820E-D6B1829FD7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9" name="Afklassificeret">
            <a:extLst>
              <a:ext uri="{FF2B5EF4-FFF2-40B4-BE49-F238E27FC236}">
                <a16:creationId xmlns="" xmlns:a16="http://schemas.microsoft.com/office/drawing/2014/main" id="{29A7BC64-533D-4AA5-8E75-B3674960D3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0" name="Brug">
            <a:extLst>
              <a:ext uri="{FF2B5EF4-FFF2-40B4-BE49-F238E27FC236}">
                <a16:creationId xmlns="" xmlns:a16="http://schemas.microsoft.com/office/drawing/2014/main" id="{95754423-8376-41BA-9D47-4C67B853B8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616742-48B4-4C0F-BB50-5832BEFA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7C1D4D-39D4-4D36-AD2D-583A0AFF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9. juli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2487C5-46EC-4A79-8D39-EF34AFB8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="" xmlns:a16="http://schemas.microsoft.com/office/drawing/2014/main" id="{E78D5CDA-2970-4ABE-A996-C3289CFEB97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244259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=""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4"/>
            <a:ext cx="9144900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83A79-03C4-45B2-9705-CA90472E7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1" y="1150629"/>
            <a:ext cx="8029573" cy="528045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5650" y="1873770"/>
            <a:ext cx="8029573" cy="3960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459506"/>
            <a:ext cx="8029573" cy="375236"/>
          </a:xfrm>
        </p:spPr>
        <p:txBody>
          <a:bodyPr anchor="b" anchorCtr="0"/>
          <a:lstStyle>
            <a:lvl1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0" indent="-108000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/>
              <a:t>Klik for at tilføje notes tekst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21" name="Tjenestebrug">
            <a:extLst>
              <a:ext uri="{FF2B5EF4-FFF2-40B4-BE49-F238E27FC236}">
                <a16:creationId xmlns="" xmlns:a16="http://schemas.microsoft.com/office/drawing/2014/main" id="{ACDFB918-ACD5-48C8-BAAB-73699F994E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2" name="Afklassificeret">
            <a:extLst>
              <a:ext uri="{FF2B5EF4-FFF2-40B4-BE49-F238E27FC236}">
                <a16:creationId xmlns="" xmlns:a16="http://schemas.microsoft.com/office/drawing/2014/main" id="{82546EAD-BB49-4BE4-8333-7E33370C9C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3" name="Brug">
            <a:extLst>
              <a:ext uri="{FF2B5EF4-FFF2-40B4-BE49-F238E27FC236}">
                <a16:creationId xmlns="" xmlns:a16="http://schemas.microsoft.com/office/drawing/2014/main" id="{B888FBB3-619C-4EB9-831A-C24639B3F4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4" name="Tjenestebrug">
            <a:extLst>
              <a:ext uri="{FF2B5EF4-FFF2-40B4-BE49-F238E27FC236}">
                <a16:creationId xmlns="" xmlns:a16="http://schemas.microsoft.com/office/drawing/2014/main" id="{7F5EC99F-D4DF-44AC-858F-308A012640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5" name="Afklassificeret">
            <a:extLst>
              <a:ext uri="{FF2B5EF4-FFF2-40B4-BE49-F238E27FC236}">
                <a16:creationId xmlns="" xmlns:a16="http://schemas.microsoft.com/office/drawing/2014/main" id="{4329F203-7290-4A7B-8633-B8BD9F5293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6" name="Brug">
            <a:extLst>
              <a:ext uri="{FF2B5EF4-FFF2-40B4-BE49-F238E27FC236}">
                <a16:creationId xmlns="" xmlns:a16="http://schemas.microsoft.com/office/drawing/2014/main" id="{BD1615DE-F3A0-4BE4-8E07-FE9EE9C942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616742-48B4-4C0F-BB50-5832BEFA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7C1D4D-39D4-4D36-AD2D-583A0AFF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9. juli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2487C5-46EC-4A79-8D39-EF34AFB8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="" xmlns:a16="http://schemas.microsoft.com/office/drawing/2014/main" id="{B9EA1948-FC05-4483-8478-908EC0C1494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338998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00449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00449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4853295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6" name="Tjenestebrug">
            <a:extLst>
              <a:ext uri="{FF2B5EF4-FFF2-40B4-BE49-F238E27FC236}">
                <a16:creationId xmlns="" xmlns:a16="http://schemas.microsoft.com/office/drawing/2014/main" id="{87545A53-235D-45E4-A38E-B37C80AD2C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7" name="Afklassificeret">
            <a:extLst>
              <a:ext uri="{FF2B5EF4-FFF2-40B4-BE49-F238E27FC236}">
                <a16:creationId xmlns="" xmlns:a16="http://schemas.microsoft.com/office/drawing/2014/main" id="{0CF71E1F-29C5-4F41-B05F-62C49644D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8" name="Brug">
            <a:extLst>
              <a:ext uri="{FF2B5EF4-FFF2-40B4-BE49-F238E27FC236}">
                <a16:creationId xmlns="" xmlns:a16="http://schemas.microsoft.com/office/drawing/2014/main" id="{B68ACB80-1BF7-4ACB-A423-24B4268924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9" name="Tjenestebrug">
            <a:extLst>
              <a:ext uri="{FF2B5EF4-FFF2-40B4-BE49-F238E27FC236}">
                <a16:creationId xmlns="" xmlns:a16="http://schemas.microsoft.com/office/drawing/2014/main" id="{BADCC9D5-A7F8-41D0-B642-3BD0CA97D7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0" name="Afklassificeret">
            <a:extLst>
              <a:ext uri="{FF2B5EF4-FFF2-40B4-BE49-F238E27FC236}">
                <a16:creationId xmlns="" xmlns:a16="http://schemas.microsoft.com/office/drawing/2014/main" id="{A206DF68-45AF-4E08-BA36-E0B6D0CF53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1" name="Brug">
            <a:extLst>
              <a:ext uri="{FF2B5EF4-FFF2-40B4-BE49-F238E27FC236}">
                <a16:creationId xmlns="" xmlns:a16="http://schemas.microsoft.com/office/drawing/2014/main" id="{03C42FC4-9315-444C-B13F-5147374BC3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2D439F-994A-444A-B5F1-DDD8DF08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F24AF0-1E21-4EF6-952B-F70288FB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9. juli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2C9C36-93D2-4A10-A86A-EF5C42FF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="" xmlns:a16="http://schemas.microsoft.com/office/drawing/2014/main" id="{23DD7D38-3109-4162-A27E-A4BF2992B5E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11333224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000000"/>
          </p15:clr>
        </p15:guide>
        <p15:guide id="2" pos="2743" userDrawn="1">
          <p15:clr>
            <a:srgbClr val="00000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8" name="Tjenestebrug">
            <a:extLst>
              <a:ext uri="{FF2B5EF4-FFF2-40B4-BE49-F238E27FC236}">
                <a16:creationId xmlns="" xmlns:a16="http://schemas.microsoft.com/office/drawing/2014/main" id="{48512F60-E631-40CD-9BB2-460B0C08AA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19" name="Afklassificeret">
            <a:extLst>
              <a:ext uri="{FF2B5EF4-FFF2-40B4-BE49-F238E27FC236}">
                <a16:creationId xmlns="" xmlns:a16="http://schemas.microsoft.com/office/drawing/2014/main" id="{07818D5B-E0E6-4063-BCE8-F369604002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0" name="Brug">
            <a:extLst>
              <a:ext uri="{FF2B5EF4-FFF2-40B4-BE49-F238E27FC236}">
                <a16:creationId xmlns="" xmlns:a16="http://schemas.microsoft.com/office/drawing/2014/main" id="{D09AFAE2-EF2A-4689-B185-A2819961CD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1" name="Tjenestebrug">
            <a:extLst>
              <a:ext uri="{FF2B5EF4-FFF2-40B4-BE49-F238E27FC236}">
                <a16:creationId xmlns="" xmlns:a16="http://schemas.microsoft.com/office/drawing/2014/main" id="{C0B00DF4-5DE8-422F-AC74-36A71D47AA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2" name="Afklassificeret">
            <a:extLst>
              <a:ext uri="{FF2B5EF4-FFF2-40B4-BE49-F238E27FC236}">
                <a16:creationId xmlns="" xmlns:a16="http://schemas.microsoft.com/office/drawing/2014/main" id="{4D21C6AA-4742-4444-8727-8DC56B4823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3" name="Brug">
            <a:extLst>
              <a:ext uri="{FF2B5EF4-FFF2-40B4-BE49-F238E27FC236}">
                <a16:creationId xmlns="" xmlns:a16="http://schemas.microsoft.com/office/drawing/2014/main" id="{D1B8C3A1-0BD4-4297-B812-E1944D12F5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2D439F-994A-444A-B5F1-DDD8DF08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F24AF0-1E21-4EF6-952B-F70288FB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9. juli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2C9C36-93D2-4A10-A86A-EF5C42FF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="" xmlns:a16="http://schemas.microsoft.com/office/drawing/2014/main" id="{5CD1844D-BB5B-474F-8150-59D7FB79B4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8765971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000000"/>
          </p15:clr>
        </p15:guide>
        <p15:guide id="3" pos="2757" userDrawn="1">
          <p15:clr>
            <a:srgbClr val="000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1150630"/>
            <a:ext cx="3621088" cy="720000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2075379"/>
            <a:ext cx="3621087" cy="1402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150630"/>
            <a:ext cx="4213225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3679200"/>
            <a:ext cx="42132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63824" y="3679200"/>
            <a:ext cx="1712913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9" name="Tjenestebrug">
            <a:extLst>
              <a:ext uri="{FF2B5EF4-FFF2-40B4-BE49-F238E27FC236}">
                <a16:creationId xmlns="" xmlns:a16="http://schemas.microsoft.com/office/drawing/2014/main" id="{F6E774BD-665C-40A5-9BF7-CD20C74F19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9800" y="113146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0" name="Afklassificeret">
            <a:extLst>
              <a:ext uri="{FF2B5EF4-FFF2-40B4-BE49-F238E27FC236}">
                <a16:creationId xmlns="" xmlns:a16="http://schemas.microsoft.com/office/drawing/2014/main" id="{B86325BD-FC5F-4D48-8923-87AADE8167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9801" y="2772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1" name="Brug">
            <a:extLst>
              <a:ext uri="{FF2B5EF4-FFF2-40B4-BE49-F238E27FC236}">
                <a16:creationId xmlns="" xmlns:a16="http://schemas.microsoft.com/office/drawing/2014/main" id="{A13030A0-300C-47C1-9235-C2E6070E18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9800" y="389808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2" name="Tjenestebrug">
            <a:extLst>
              <a:ext uri="{FF2B5EF4-FFF2-40B4-BE49-F238E27FC236}">
                <a16:creationId xmlns="" xmlns:a16="http://schemas.microsoft.com/office/drawing/2014/main" id="{CB3639F6-78E7-49A7-B375-DCDCCF3BB7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9799" y="6282641"/>
            <a:ext cx="2884400" cy="175318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/>
            </a:lvl2pPr>
            <a:lvl3pPr marL="576000" indent="0">
              <a:buNone/>
              <a:defRPr sz="1000"/>
            </a:lvl3pPr>
            <a:lvl4pPr marL="576000" indent="0">
              <a:buNone/>
              <a:defRPr sz="1000"/>
            </a:lvl4pPr>
            <a:lvl5pPr marL="576000" indent="0">
              <a:buNone/>
              <a:defRPr sz="10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3" name="Afklassificeret">
            <a:extLst>
              <a:ext uri="{FF2B5EF4-FFF2-40B4-BE49-F238E27FC236}">
                <a16:creationId xmlns="" xmlns:a16="http://schemas.microsoft.com/office/drawing/2014/main" id="{24BEEBE3-21E5-46D7-ACF3-0E53118F5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29800" y="6440400"/>
            <a:ext cx="2884399" cy="12689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288000" indent="0" algn="ctr">
              <a:buNone/>
              <a:defRPr sz="700"/>
            </a:lvl2pPr>
            <a:lvl3pPr marL="576000" indent="0" algn="ctr">
              <a:buNone/>
              <a:defRPr sz="700"/>
            </a:lvl3pPr>
            <a:lvl4pPr marL="576000" indent="0" algn="ctr">
              <a:buNone/>
              <a:defRPr sz="700"/>
            </a:lvl4pPr>
            <a:lvl5pPr marL="576000" indent="0" algn="ctr">
              <a:buNone/>
              <a:defRPr sz="70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24" name="Brug">
            <a:extLst>
              <a:ext uri="{FF2B5EF4-FFF2-40B4-BE49-F238E27FC236}">
                <a16:creationId xmlns="" xmlns:a16="http://schemas.microsoft.com/office/drawing/2014/main" id="{E3C16698-D48D-4141-A31D-DC33AA1B4E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29799" y="6552000"/>
            <a:ext cx="2884399" cy="1764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cap="all" baseline="0"/>
            </a:lvl1pPr>
            <a:lvl2pPr marL="288000" indent="0">
              <a:buNone/>
              <a:defRPr sz="1000" cap="all" baseline="0"/>
            </a:lvl2pPr>
            <a:lvl3pPr marL="576000" indent="0">
              <a:buNone/>
              <a:defRPr sz="1000" cap="all" baseline="0"/>
            </a:lvl3pPr>
            <a:lvl4pPr marL="576000" indent="0">
              <a:buNone/>
              <a:defRPr sz="1000" cap="all" baseline="0"/>
            </a:lvl4pPr>
            <a:lvl5pPr marL="576000" indent="0">
              <a:buNone/>
              <a:defRPr sz="1000" cap="all" baseline="0"/>
            </a:lvl5pPr>
          </a:lstStyle>
          <a:p>
            <a:pPr lvl="0"/>
            <a:r>
              <a:rPr lang="da-DK" noProof="0" dirty="0"/>
              <a:t>Klik for at tilføje tekst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2D439F-994A-444A-B5F1-DDD8DF08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F24AF0-1E21-4EF6-952B-F70288FB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9E4-2702-4F1F-829B-6774A117D379}" type="datetime2">
              <a:rPr lang="da-DK" smtClean="0"/>
              <a:t>9. juli 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2C9C36-93D2-4A10-A86A-EF5C42FF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Picture Placeholder 12">
            <a:extLst>
              <a:ext uri="{FF2B5EF4-FFF2-40B4-BE49-F238E27FC236}">
                <a16:creationId xmlns="" xmlns:a16="http://schemas.microsoft.com/office/drawing/2014/main" id="{26D71D1A-CF0E-4348-B86D-A389B1DEAE7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0000" y="140400"/>
            <a:ext cx="1807200" cy="3924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a-DK" noProof="0" dirty="0"/>
              <a:t>Indsæt logo: Klik på ikonet eller pladsholderen, find logo, klik indsæt</a:t>
            </a:r>
          </a:p>
        </p:txBody>
      </p:sp>
    </p:spTree>
    <p:extLst>
      <p:ext uri="{BB962C8B-B14F-4D97-AF65-F5344CB8AC3E}">
        <p14:creationId xmlns:p14="http://schemas.microsoft.com/office/powerpoint/2010/main" val="23998722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880">
          <p15:clr>
            <a:srgbClr val="000000"/>
          </p15:clr>
        </p15:guide>
        <p15:guide id="2" pos="2757" userDrawn="1">
          <p15:clr>
            <a:srgbClr val="000000"/>
          </p15:clr>
        </p15:guide>
        <p15:guide id="3" pos="1555" userDrawn="1">
          <p15:clr>
            <a:srgbClr val="000000"/>
          </p15:clr>
        </p15:guide>
        <p15:guide id="4" pos="1678" userDrawn="1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1" y="2331557"/>
            <a:ext cx="8027987" cy="367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6165669" y="6418800"/>
            <a:ext cx="2241483" cy="1675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6165669" y="6591194"/>
            <a:ext cx="2241483" cy="1080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F7E49E4-2702-4F1F-829B-6774A117D379}" type="datetime2">
              <a:rPr lang="da-DK" smtClean="0"/>
              <a:t>9. juli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940" y="6591194"/>
            <a:ext cx="480060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Vertikal linje sidenummer">
            <a:extLst>
              <a:ext uri="{FF2B5EF4-FFF2-40B4-BE49-F238E27FC236}">
                <a16:creationId xmlns="" xmlns:a16="http://schemas.microsoft.com/office/drawing/2014/main" id="{F822B268-4765-4695-ACA7-387607C592C7}"/>
              </a:ext>
            </a:extLst>
          </p:cNvPr>
          <p:cNvSpPr/>
          <p:nvPr/>
        </p:nvSpPr>
        <p:spPr>
          <a:xfrm>
            <a:off x="8531861" y="6492038"/>
            <a:ext cx="43200" cy="1908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6" r:id="rId2"/>
    <p:sldLayoutId id="2147483761" r:id="rId3"/>
    <p:sldLayoutId id="2147483749" r:id="rId4"/>
    <p:sldLayoutId id="2147483759" r:id="rId5"/>
    <p:sldLayoutId id="2147483760" r:id="rId6"/>
    <p:sldLayoutId id="2147483751" r:id="rId7"/>
    <p:sldLayoutId id="2147483753" r:id="rId8"/>
    <p:sldLayoutId id="2147483754" r:id="rId9"/>
    <p:sldLayoutId id="2147483752" r:id="rId10"/>
    <p:sldLayoutId id="2147483743" r:id="rId11"/>
    <p:sldLayoutId id="2147483744" r:id="rId12"/>
    <p:sldLayoutId id="2147483757" r:id="rId13"/>
    <p:sldLayoutId id="2147483758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102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88000" algn="l" defTabSz="685800" rtl="0" eaLnBrk="1" latinLnBrk="0" hangingPunct="1">
        <a:lnSpc>
          <a:spcPct val="125000"/>
        </a:lnSpc>
        <a:spcBef>
          <a:spcPts val="1800"/>
        </a:spcBef>
        <a:buFont typeface="Verdana" panose="020B0604030504040204" pitchFamily="34" charset="0"/>
        <a:buChar char="●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2" pos="476" userDrawn="1">
          <p15:clr>
            <a:srgbClr val="F26B43"/>
          </p15:clr>
        </p15:guide>
        <p15:guide id="3" orient="horz" pos="725" userDrawn="1">
          <p15:clr>
            <a:srgbClr val="F26B43"/>
          </p15:clr>
        </p15:guide>
        <p15:guide id="5" orient="horz" pos="3782" userDrawn="1">
          <p15:clr>
            <a:srgbClr val="F26B43"/>
          </p15:clr>
        </p15:guide>
        <p15:guide id="6" orient="horz" pos="1179" userDrawn="1">
          <p15:clr>
            <a:srgbClr val="F26B43"/>
          </p15:clr>
        </p15:guide>
        <p15:guide id="7" orient="horz" pos="1468" userDrawn="1">
          <p15:clr>
            <a:srgbClr val="F26B43"/>
          </p15:clr>
        </p15:guide>
        <p15:guide id="8" pos="55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C90B1CB-1038-49C0-A568-8CA973926D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002855"/>
          </a:solidFill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CF603E-7A2D-4F76-AFEB-86057A61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991A-28B5-4920-BBFE-B7C226159A6E}" type="datetime2">
              <a:rPr lang="da-DK" smtClean="0"/>
              <a:pPr/>
              <a:t>9. juli 2020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E4C83C-73FE-4AB5-881C-E3D36B74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8A1162-8FB9-4A1E-BE14-A5B3E469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xmlns="" id="{F7C1A1E2-5B76-4C36-8E47-30D148F96A8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849" y="1875112"/>
            <a:ext cx="6035639" cy="2090512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1214" y="4323494"/>
            <a:ext cx="8133851" cy="1161600"/>
          </a:xfrm>
        </p:spPr>
        <p:txBody>
          <a:bodyPr/>
          <a:lstStyle/>
          <a:p>
            <a:r>
              <a:rPr lang="da-DK" dirty="0" smtClean="0"/>
              <a:t>Kompendium: </a:t>
            </a:r>
            <a:r>
              <a:rPr lang="da-DK" dirty="0"/>
              <a:t>S</a:t>
            </a:r>
            <a:r>
              <a:rPr lang="da-DK" dirty="0" smtClean="0"/>
              <a:t>cenarier</a:t>
            </a:r>
            <a:br>
              <a:rPr lang="da-DK" dirty="0" smtClean="0"/>
            </a:br>
            <a:r>
              <a:rPr lang="da-DK" dirty="0" smtClean="0"/>
              <a:t>- </a:t>
            </a:r>
            <a:r>
              <a:rPr lang="da-DK" sz="2000" dirty="0"/>
              <a:t>Ø</a:t>
            </a:r>
            <a:r>
              <a:rPr lang="da-DK" sz="2000" dirty="0" smtClean="0"/>
              <a:t>velseskoncept for strategiske krisestabe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1066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98024" y="625252"/>
            <a:ext cx="5410944" cy="1143000"/>
          </a:xfrm>
        </p:spPr>
        <p:txBody>
          <a:bodyPr/>
          <a:lstStyle/>
          <a:p>
            <a:r>
              <a:rPr lang="da-DK" dirty="0" smtClean="0"/>
              <a:t>Indspil 3: Udvikling</a:t>
            </a:r>
            <a:endParaRPr lang="da-DK" dirty="0"/>
          </a:p>
        </p:txBody>
      </p:sp>
      <p:pic>
        <p:nvPicPr>
          <p:cNvPr id="11" name="Picture 2" descr="C:\Users\BRS-KRI-SOCH\AppData\Local\Microsoft\Windows\INetCache\IE\V493H96Y\warning-e144463903289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463370"/>
            <a:ext cx="8066113" cy="37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boks 11"/>
          <p:cNvSpPr txBox="1"/>
          <p:nvPr/>
        </p:nvSpPr>
        <p:spPr>
          <a:xfrm>
            <a:off x="838199" y="1315077"/>
            <a:ext cx="7580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Organisationens it-afdeling har modtaget følgende besked på deres skærm.</a:t>
            </a:r>
          </a:p>
          <a:p>
            <a:endParaRPr lang="da-DK" sz="1600" dirty="0"/>
          </a:p>
          <a:p>
            <a:r>
              <a:rPr lang="da-DK" sz="1600" dirty="0" smtClean="0"/>
              <a:t>Hvordan vil organisationen forholde sig til beskeden? 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819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422400" y="2609356"/>
            <a:ext cx="6319520" cy="1470025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685800" rtl="0" eaLnBrk="1" latinLnBrk="0" hangingPunct="1">
              <a:lnSpc>
                <a:spcPct val="102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000" dirty="0" smtClean="0"/>
              <a:t>Personrelateret hændelse</a:t>
            </a:r>
            <a:endParaRPr lang="da-DK" sz="5000" dirty="0"/>
          </a:p>
        </p:txBody>
      </p:sp>
    </p:spTree>
    <p:extLst>
      <p:ext uri="{BB962C8B-B14F-4D97-AF65-F5344CB8AC3E}">
        <p14:creationId xmlns:p14="http://schemas.microsoft.com/office/powerpoint/2010/main" val="29744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55651" y="1150629"/>
            <a:ext cx="8029573" cy="1179821"/>
          </a:xfrm>
        </p:spPr>
        <p:txBody>
          <a:bodyPr/>
          <a:lstStyle/>
          <a:p>
            <a:r>
              <a:rPr lang="da-DK" dirty="0" smtClean="0"/>
              <a:t>Indspil 1: Situation</a:t>
            </a:r>
            <a:endParaRPr lang="da-DK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4290706" y="1415078"/>
            <a:ext cx="4561194" cy="5341322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 smtClean="0"/>
              <a:t>BREAKING: Flere </a:t>
            </a:r>
            <a:r>
              <a:rPr lang="da-DK" sz="1600" dirty="0"/>
              <a:t>personer blev kørt ned foran Albert Borschette Congress Center i Bruxelles. Flere gerningsmænd med automatvåben har taget gidsler i Albert Borschette Congress Center. </a:t>
            </a:r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600" dirty="0" smtClean="0"/>
              <a:t>Fra chef i [Indsæt enhed]: </a:t>
            </a:r>
            <a:endParaRPr lang="da-DK" sz="1600" dirty="0"/>
          </a:p>
          <a:p>
            <a:pPr marL="0" indent="0">
              <a:buNone/>
            </a:pPr>
            <a:r>
              <a:rPr lang="da-DK" sz="1600" dirty="0" smtClean="0"/>
              <a:t>Har </a:t>
            </a:r>
            <a:r>
              <a:rPr lang="da-DK" sz="1600" dirty="0"/>
              <a:t>du set breaking news fra </a:t>
            </a:r>
            <a:r>
              <a:rPr lang="da-DK" sz="1600" dirty="0" smtClean="0"/>
              <a:t>Ajour24?  Jeg </a:t>
            </a:r>
            <a:r>
              <a:rPr lang="da-DK" sz="1600" dirty="0"/>
              <a:t>har tre </a:t>
            </a:r>
            <a:r>
              <a:rPr lang="da-DK" sz="1600" dirty="0" smtClean="0"/>
              <a:t>medarbejdere </a:t>
            </a:r>
            <a:r>
              <a:rPr lang="da-DK" sz="1600" dirty="0"/>
              <a:t>udsendt til en konference i Bruxelles. Jeg kan ikke få kontakt til nogen af dem. </a:t>
            </a:r>
            <a:endParaRPr lang="da-DK" sz="1600" dirty="0" smtClean="0"/>
          </a:p>
        </p:txBody>
      </p:sp>
      <p:pic>
        <p:nvPicPr>
          <p:cNvPr id="12" name="Picture 4" descr="Billedresultat for sms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787EB4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24112" y="3830161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https://ajour24.brs.dk/wp-content/uploads/2017/07/ajour-bloed-ka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4112" y="1840260"/>
            <a:ext cx="1754088" cy="129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5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26368" y="723383"/>
            <a:ext cx="5410944" cy="1143000"/>
          </a:xfrm>
        </p:spPr>
        <p:txBody>
          <a:bodyPr/>
          <a:lstStyle/>
          <a:p>
            <a:r>
              <a:rPr lang="da-DK" dirty="0" smtClean="0"/>
              <a:t>Indspil 2: Udvikling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454399" y="1166991"/>
            <a:ext cx="5448299" cy="4551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Følgende </a:t>
            </a:r>
            <a:r>
              <a:rPr lang="da-DK" sz="1600" dirty="0"/>
              <a:t>er bekræftet:</a:t>
            </a:r>
          </a:p>
          <a:p>
            <a:endParaRPr lang="da-DK" sz="1600" dirty="0"/>
          </a:p>
          <a:p>
            <a:pPr marL="288000" indent="-288000" defTabSz="685800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</a:pPr>
            <a:r>
              <a:rPr lang="da-DK" sz="1600" dirty="0">
                <a:solidFill>
                  <a:srgbClr val="000000"/>
                </a:solidFill>
              </a:rPr>
              <a:t>Albert Borschette Congress Center er blevet angrebet af bevæbnede </a:t>
            </a:r>
            <a:r>
              <a:rPr lang="da-DK" sz="1600" dirty="0" smtClean="0">
                <a:solidFill>
                  <a:srgbClr val="000000"/>
                </a:solidFill>
              </a:rPr>
              <a:t>gerningsmænd.</a:t>
            </a:r>
            <a:endParaRPr lang="da-DK" sz="1600" dirty="0">
              <a:solidFill>
                <a:srgbClr val="000000"/>
              </a:solidFill>
            </a:endParaRPr>
          </a:p>
          <a:p>
            <a:pPr marL="288000" indent="-288000" defTabSz="685800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</a:pPr>
            <a:r>
              <a:rPr lang="da-DK" sz="1600" dirty="0">
                <a:solidFill>
                  <a:srgbClr val="000000"/>
                </a:solidFill>
              </a:rPr>
              <a:t>Angriberne har taget lokalt ansatte og udlændinge som </a:t>
            </a:r>
            <a:r>
              <a:rPr lang="da-DK" sz="1600" dirty="0" smtClean="0">
                <a:solidFill>
                  <a:srgbClr val="000000"/>
                </a:solidFill>
              </a:rPr>
              <a:t>gidsler og flere meldes dræbt og sårede.</a:t>
            </a:r>
            <a:endParaRPr lang="da-DK" sz="1600" dirty="0">
              <a:solidFill>
                <a:srgbClr val="000000"/>
              </a:solidFill>
            </a:endParaRPr>
          </a:p>
          <a:p>
            <a:pPr marL="288000" indent="-288000" defTabSz="685800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</a:pPr>
            <a:r>
              <a:rPr lang="da-DK" sz="1600" dirty="0" smtClean="0">
                <a:solidFill>
                  <a:srgbClr val="000000"/>
                </a:solidFill>
              </a:rPr>
              <a:t>Organisationen </a:t>
            </a:r>
            <a:r>
              <a:rPr lang="da-DK" sz="1600" dirty="0">
                <a:solidFill>
                  <a:srgbClr val="000000"/>
                </a:solidFill>
              </a:rPr>
              <a:t>har tre medarbejdere på konference i Albert Borschette Congress Center:</a:t>
            </a:r>
          </a:p>
          <a:p>
            <a:pPr marL="1224000" lvl="2" indent="-288000" defTabSz="68580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rgbClr val="000000"/>
                </a:solidFill>
              </a:rPr>
              <a:t>[Indsæt navn, enhed og titel]</a:t>
            </a:r>
            <a:endParaRPr lang="da-DK" sz="1600" dirty="0">
              <a:solidFill>
                <a:srgbClr val="000000"/>
              </a:solidFill>
            </a:endParaRPr>
          </a:p>
          <a:p>
            <a:pPr marL="1224000" lvl="2" indent="-288000" defTabSz="68580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</a:rPr>
              <a:t>[Indsæt navn, enhed og titel</a:t>
            </a:r>
            <a:r>
              <a:rPr lang="da-DK" sz="1600" dirty="0" smtClean="0">
                <a:solidFill>
                  <a:srgbClr val="000000"/>
                </a:solidFill>
              </a:rPr>
              <a:t>]</a:t>
            </a:r>
          </a:p>
          <a:p>
            <a:pPr marL="1224000" lvl="2" indent="-288000" defTabSz="68580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</a:rPr>
              <a:t>[Indsæt navn, enhed og </a:t>
            </a:r>
            <a:r>
              <a:rPr lang="da-DK" sz="1600" dirty="0" smtClean="0">
                <a:solidFill>
                  <a:srgbClr val="000000"/>
                </a:solidFill>
              </a:rPr>
              <a:t>titel]</a:t>
            </a:r>
            <a:endParaRPr lang="da-DK" sz="1600" dirty="0">
              <a:solidFill>
                <a:srgbClr val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64" y="1711690"/>
            <a:ext cx="2376264" cy="38457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Afrundet rektangel 13"/>
          <p:cNvSpPr/>
          <p:nvPr/>
        </p:nvSpPr>
        <p:spPr>
          <a:xfrm>
            <a:off x="1226344" y="2446412"/>
            <a:ext cx="1296144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73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grpSp>
        <p:nvGrpSpPr>
          <p:cNvPr id="8" name="Gruppe 7"/>
          <p:cNvGrpSpPr/>
          <p:nvPr/>
        </p:nvGrpSpPr>
        <p:grpSpPr>
          <a:xfrm>
            <a:off x="2344192" y="1008132"/>
            <a:ext cx="4680520" cy="5443176"/>
            <a:chOff x="2699792" y="260648"/>
            <a:chExt cx="4680520" cy="5443176"/>
          </a:xfrm>
        </p:grpSpPr>
        <p:sp>
          <p:nvSpPr>
            <p:cNvPr id="9" name="Rektangel 8"/>
            <p:cNvSpPr/>
            <p:nvPr/>
          </p:nvSpPr>
          <p:spPr>
            <a:xfrm>
              <a:off x="2699792" y="260648"/>
              <a:ext cx="4680520" cy="5443176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Tekstboks 13"/>
            <p:cNvSpPr txBox="1"/>
            <p:nvPr/>
          </p:nvSpPr>
          <p:spPr>
            <a:xfrm>
              <a:off x="2741602" y="2060848"/>
              <a:ext cx="46056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000" dirty="0" smtClean="0">
                  <a:latin typeface="Arial Black" pitchFamily="34" charset="0"/>
                </a:rPr>
                <a:t>Medarbejdere fra XX fanget i gidselsituation </a:t>
              </a:r>
              <a:endParaRPr lang="da-DK" sz="4000" dirty="0">
                <a:latin typeface="Arial Black" pitchFamily="34" charset="0"/>
              </a:endParaRPr>
            </a:p>
          </p:txBody>
        </p:sp>
        <p:grpSp>
          <p:nvGrpSpPr>
            <p:cNvPr id="15" name="Gruppe 16"/>
            <p:cNvGrpSpPr/>
            <p:nvPr/>
          </p:nvGrpSpPr>
          <p:grpSpPr>
            <a:xfrm>
              <a:off x="2986649" y="4041513"/>
              <a:ext cx="2122659" cy="1477328"/>
              <a:chOff x="2986649" y="3927114"/>
              <a:chExt cx="2122659" cy="1477328"/>
            </a:xfrm>
          </p:grpSpPr>
          <p:sp>
            <p:nvSpPr>
              <p:cNvPr id="17" name="Tekstboks 16"/>
              <p:cNvSpPr txBox="1"/>
              <p:nvPr/>
            </p:nvSpPr>
            <p:spPr>
              <a:xfrm>
                <a:off x="2986649" y="3927114"/>
                <a:ext cx="20775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 smtClean="0">
                    <a:latin typeface="Arial Black" pitchFamily="34" charset="0"/>
                  </a:rPr>
                  <a:t>Gidseldrama i Bruxelles. Danskere involveret</a:t>
                </a:r>
                <a:endParaRPr lang="da-DK" sz="1200" dirty="0">
                  <a:latin typeface="Arial Black" pitchFamily="34" charset="0"/>
                </a:endParaRPr>
              </a:p>
            </p:txBody>
          </p:sp>
          <p:sp>
            <p:nvSpPr>
              <p:cNvPr id="18" name="Tekstboks 17"/>
              <p:cNvSpPr txBox="1"/>
              <p:nvPr/>
            </p:nvSpPr>
            <p:spPr>
              <a:xfrm>
                <a:off x="2986649" y="4573445"/>
                <a:ext cx="21226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 smtClean="0">
                    <a:latin typeface="Arial Black" pitchFamily="34" charset="0"/>
                  </a:rPr>
                  <a:t>Øjenvidne: Flere mænd i militæruniform stormede pludselig ind og skød</a:t>
                </a:r>
                <a:endParaRPr lang="da-DK" sz="1200" dirty="0">
                  <a:latin typeface="Arial Black" pitchFamily="34" charset="0"/>
                </a:endParaRPr>
              </a:p>
            </p:txBody>
          </p:sp>
        </p:grpSp>
      </p:grpSp>
      <p:sp>
        <p:nvSpPr>
          <p:cNvPr id="2" name="Tekstboks 1"/>
          <p:cNvSpPr txBox="1"/>
          <p:nvPr/>
        </p:nvSpPr>
        <p:spPr>
          <a:xfrm>
            <a:off x="2401373" y="1081068"/>
            <a:ext cx="456615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endParaRPr lang="da-DK" sz="2400" b="1" dirty="0" smtClean="0">
              <a:solidFill>
                <a:schemeClr val="bg1"/>
              </a:solidFill>
            </a:endParaRPr>
          </a:p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Ekstra posten</a:t>
            </a:r>
          </a:p>
          <a:p>
            <a:pPr algn="ctr"/>
            <a:endParaRPr lang="da-DK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88268" y="538232"/>
            <a:ext cx="5410944" cy="1143000"/>
          </a:xfrm>
        </p:spPr>
        <p:txBody>
          <a:bodyPr/>
          <a:lstStyle/>
          <a:p>
            <a:r>
              <a:rPr lang="da-DK" dirty="0" smtClean="0"/>
              <a:t>Indspil 2 fortsat: Udvikling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16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grpSp>
        <p:nvGrpSpPr>
          <p:cNvPr id="8" name="Gruppe 7"/>
          <p:cNvGrpSpPr/>
          <p:nvPr/>
        </p:nvGrpSpPr>
        <p:grpSpPr>
          <a:xfrm>
            <a:off x="2344192" y="1008132"/>
            <a:ext cx="4680520" cy="5443176"/>
            <a:chOff x="2699792" y="260648"/>
            <a:chExt cx="4680520" cy="5443176"/>
          </a:xfrm>
        </p:grpSpPr>
        <p:sp>
          <p:nvSpPr>
            <p:cNvPr id="9" name="Rektangel 8"/>
            <p:cNvSpPr/>
            <p:nvPr/>
          </p:nvSpPr>
          <p:spPr>
            <a:xfrm>
              <a:off x="2699792" y="260648"/>
              <a:ext cx="4680520" cy="5443176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Tekstboks 13"/>
            <p:cNvSpPr txBox="1"/>
            <p:nvPr/>
          </p:nvSpPr>
          <p:spPr>
            <a:xfrm>
              <a:off x="2741602" y="2060848"/>
              <a:ext cx="46056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000" dirty="0" smtClean="0">
                  <a:latin typeface="Arial Black" pitchFamily="34" charset="0"/>
                </a:rPr>
                <a:t>XX ignorerede medarbejderes rejsesikkerhed </a:t>
              </a:r>
              <a:endParaRPr lang="da-DK" sz="4000" dirty="0">
                <a:latin typeface="Arial Black" pitchFamily="34" charset="0"/>
              </a:endParaRPr>
            </a:p>
          </p:txBody>
        </p:sp>
        <p:sp>
          <p:nvSpPr>
            <p:cNvPr id="18" name="Tekstboks 17"/>
            <p:cNvSpPr txBox="1"/>
            <p:nvPr/>
          </p:nvSpPr>
          <p:spPr>
            <a:xfrm>
              <a:off x="2986649" y="4687844"/>
              <a:ext cx="2122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latin typeface="Arial Black" pitchFamily="34" charset="0"/>
                </a:rPr>
                <a:t>Anonym kilde: </a:t>
              </a:r>
              <a:r>
                <a:rPr lang="da-DK" sz="1200" smtClean="0">
                  <a:latin typeface="Arial Black" pitchFamily="34" charset="0"/>
                </a:rPr>
                <a:t>Vi var slet </a:t>
              </a:r>
              <a:r>
                <a:rPr lang="da-DK" sz="1200" dirty="0" smtClean="0">
                  <a:latin typeface="Arial Black" pitchFamily="34" charset="0"/>
                </a:rPr>
                <a:t>ikke forberedt på at håndtere situationen</a:t>
              </a:r>
              <a:endParaRPr lang="da-DK" sz="1200" dirty="0">
                <a:latin typeface="Arial Black" pitchFamily="34" charset="0"/>
              </a:endParaRPr>
            </a:p>
          </p:txBody>
        </p:sp>
      </p:grpSp>
      <p:sp>
        <p:nvSpPr>
          <p:cNvPr id="2" name="Tekstboks 1"/>
          <p:cNvSpPr txBox="1"/>
          <p:nvPr/>
        </p:nvSpPr>
        <p:spPr>
          <a:xfrm>
            <a:off x="2401373" y="1081068"/>
            <a:ext cx="456615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endParaRPr lang="da-DK" sz="2400" b="1" dirty="0" smtClean="0">
              <a:solidFill>
                <a:schemeClr val="bg1"/>
              </a:solidFill>
            </a:endParaRPr>
          </a:p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Ekstra posten</a:t>
            </a:r>
          </a:p>
          <a:p>
            <a:pPr algn="ctr"/>
            <a:endParaRPr lang="da-DK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88268" y="538232"/>
            <a:ext cx="5410944" cy="1143000"/>
          </a:xfrm>
        </p:spPr>
        <p:txBody>
          <a:bodyPr/>
          <a:lstStyle/>
          <a:p>
            <a:r>
              <a:rPr lang="da-DK" dirty="0" smtClean="0"/>
              <a:t>Indspil 3: Udvikling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39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286001" y="2510195"/>
            <a:ext cx="4541520" cy="1470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2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000" dirty="0" smtClean="0"/>
              <a:t>Vejrscenarie</a:t>
            </a:r>
            <a:endParaRPr lang="da-DK" sz="5000" dirty="0"/>
          </a:p>
        </p:txBody>
      </p:sp>
    </p:spTree>
    <p:extLst>
      <p:ext uri="{BB962C8B-B14F-4D97-AF65-F5344CB8AC3E}">
        <p14:creationId xmlns:p14="http://schemas.microsoft.com/office/powerpoint/2010/main" val="21019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80999" y="471179"/>
            <a:ext cx="8029573" cy="1179821"/>
          </a:xfrm>
        </p:spPr>
        <p:txBody>
          <a:bodyPr/>
          <a:lstStyle/>
          <a:p>
            <a:r>
              <a:rPr lang="da-DK" dirty="0" smtClean="0"/>
              <a:t>Indspil 1: Situation Vejrvarsel fra DMI</a:t>
            </a:r>
            <a:endParaRPr lang="da-DK" dirty="0"/>
          </a:p>
        </p:txBody>
      </p:sp>
      <p:pic>
        <p:nvPicPr>
          <p:cNvPr id="3074" name="Picture 2" descr="C:\Users\BRS-KRI-SOCH\AppData\Local\Microsoft\Windows\INetCache\Content.Outlook\JP6IRBS0\Danmar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"/>
          <a:stretch/>
        </p:blipFill>
        <p:spPr bwMode="auto">
          <a:xfrm>
            <a:off x="1" y="1340684"/>
            <a:ext cx="4864100" cy="34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4864101" y="970826"/>
            <a:ext cx="42798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/>
              <a:t>Kategori 3 varsel: Der er varsel om forhøjet vandstand. Der forventes en vandstand mellem 1.6 og 1.9 m over normal vandstand (DVR).</a:t>
            </a:r>
          </a:p>
          <a:p>
            <a:endParaRPr lang="da-DK" sz="1600" dirty="0" smtClean="0"/>
          </a:p>
          <a:p>
            <a:r>
              <a:rPr lang="da-DK" sz="1600" dirty="0" smtClean="0"/>
              <a:t>Vandstanden </a:t>
            </a:r>
            <a:r>
              <a:rPr lang="da-DK" sz="1600" dirty="0"/>
              <a:t>forventes at toppe </a:t>
            </a:r>
            <a:r>
              <a:rPr lang="da-DK" sz="1600" dirty="0" smtClean="0"/>
              <a:t>omkring [INDSÆT dato og tidspunkt].</a:t>
            </a:r>
            <a:endParaRPr lang="da-DK" sz="1600" dirty="0"/>
          </a:p>
          <a:p>
            <a:endParaRPr lang="da-DK" sz="1600" dirty="0"/>
          </a:p>
          <a:p>
            <a:r>
              <a:rPr lang="da-DK" sz="1600" dirty="0"/>
              <a:t>Beskyt dig selv og din ejendom. Kraftig vind kombineret med forhøjet vandstand vil medføre store kystoversvømmelser og betydelig skade på bygninger og kystsikring. Offentligheden opfordres til at undgå unødig færdsel i oversvømmelsestruede kystområder samt efterkomme rådgivning fra myndighederne.</a:t>
            </a:r>
          </a:p>
        </p:txBody>
      </p:sp>
    </p:spTree>
    <p:extLst>
      <p:ext uri="{BB962C8B-B14F-4D97-AF65-F5344CB8AC3E}">
        <p14:creationId xmlns:p14="http://schemas.microsoft.com/office/powerpoint/2010/main" val="21019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3653" y="558283"/>
            <a:ext cx="5410944" cy="1143000"/>
          </a:xfrm>
        </p:spPr>
        <p:txBody>
          <a:bodyPr/>
          <a:lstStyle/>
          <a:p>
            <a:r>
              <a:rPr lang="da-DK" dirty="0" smtClean="0"/>
              <a:t>Indspil 2: Udvikling</a:t>
            </a:r>
            <a:endParaRPr lang="da-DK" dirty="0"/>
          </a:p>
        </p:txBody>
      </p:sp>
      <p:sp>
        <p:nvSpPr>
          <p:cNvPr id="2" name="Tekstboks 1"/>
          <p:cNvSpPr txBox="1"/>
          <p:nvPr/>
        </p:nvSpPr>
        <p:spPr>
          <a:xfrm>
            <a:off x="88901" y="1587500"/>
            <a:ext cx="3133724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600" dirty="0" smtClean="0"/>
              <a:t>Forventet skadesomfang indenfor det oversvømmede område: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 smtClean="0"/>
              <a:t>Fx Over 200 ejendomme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 smtClean="0"/>
              <a:t>Fx Op til 1 meters oversvømmelse i bykernen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 smtClean="0"/>
              <a:t>Store materielle skader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 smtClean="0"/>
              <a:t>Vigtige bygninger:   </a:t>
            </a:r>
          </a:p>
          <a:p>
            <a:pPr marL="628650" lvl="1" indent="-171450">
              <a:lnSpc>
                <a:spcPct val="125000"/>
              </a:lnSpc>
              <a:spcBef>
                <a:spcPts val="600"/>
              </a:spcBef>
              <a:buFontTx/>
              <a:buChar char="-"/>
            </a:pPr>
            <a:r>
              <a:rPr lang="da-DK" sz="1600" dirty="0" smtClean="0"/>
              <a:t>INDSÆT </a:t>
            </a:r>
          </a:p>
          <a:p>
            <a:pPr marL="628650" lvl="1" indent="-171450">
              <a:lnSpc>
                <a:spcPct val="125000"/>
              </a:lnSpc>
              <a:spcBef>
                <a:spcPts val="600"/>
              </a:spcBef>
              <a:buFontTx/>
              <a:buChar char="-"/>
            </a:pPr>
            <a:r>
              <a:rPr lang="da-DK" sz="1600" dirty="0" smtClean="0"/>
              <a:t>INDSÆT…</a:t>
            </a:r>
          </a:p>
          <a:p>
            <a:pPr marL="171450" indent="-171450">
              <a:lnSpc>
                <a:spcPct val="125000"/>
              </a:lnSpc>
              <a:buFontTx/>
              <a:buChar char="-"/>
            </a:pPr>
            <a:endParaRPr lang="da-DK" sz="1400" dirty="0" smtClean="0"/>
          </a:p>
          <a:p>
            <a:pPr marL="171450" indent="-171450">
              <a:lnSpc>
                <a:spcPct val="125000"/>
              </a:lnSpc>
              <a:buFontTx/>
              <a:buChar char="-"/>
            </a:pPr>
            <a:endParaRPr lang="da-DK" sz="1400" dirty="0"/>
          </a:p>
        </p:txBody>
      </p:sp>
      <p:pic>
        <p:nvPicPr>
          <p:cNvPr id="9" name="Billede 451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242293"/>
            <a:ext cx="60102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9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49794" y="2609356"/>
            <a:ext cx="5222606" cy="1470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02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000" dirty="0" smtClean="0"/>
              <a:t>It-hændelse </a:t>
            </a:r>
            <a:endParaRPr lang="da-DK" sz="5000" dirty="0"/>
          </a:p>
        </p:txBody>
      </p:sp>
    </p:spTree>
    <p:extLst>
      <p:ext uri="{BB962C8B-B14F-4D97-AF65-F5344CB8AC3E}">
        <p14:creationId xmlns:p14="http://schemas.microsoft.com/office/powerpoint/2010/main" val="21019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22248" y="607060"/>
            <a:ext cx="7283152" cy="79787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Indspil 1: Situation Indsæt overskrift fx med dato og klokkeslet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sp>
        <p:nvSpPr>
          <p:cNvPr id="8" name="Pladsholder til indhold 2"/>
          <p:cNvSpPr txBox="1">
            <a:spLocks/>
          </p:cNvSpPr>
          <p:nvPr/>
        </p:nvSpPr>
        <p:spPr>
          <a:xfrm>
            <a:off x="203200" y="1747520"/>
            <a:ext cx="3670300" cy="4680675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 smtClean="0"/>
              <a:t>Alle organisationens it-systemer bliver ustabile kl</a:t>
            </a:r>
            <a:r>
              <a:rPr lang="da-DK" sz="1600" dirty="0"/>
              <a:t>. </a:t>
            </a:r>
            <a:r>
              <a:rPr lang="da-DK" sz="1600" dirty="0" smtClean="0"/>
              <a:t>XX.XX.</a:t>
            </a:r>
          </a:p>
          <a:p>
            <a:r>
              <a:rPr lang="da-DK" sz="1600" dirty="0" smtClean="0"/>
              <a:t>Ved log-on bedes medarbejderne om at ændre password. </a:t>
            </a:r>
          </a:p>
          <a:p>
            <a:r>
              <a:rPr lang="da-DK" sz="1600" dirty="0" smtClean="0"/>
              <a:t>Adgang til systemerne lukkes herefter.</a:t>
            </a:r>
          </a:p>
          <a:p>
            <a:pPr marL="0" indent="0">
              <a:buNone/>
            </a:pPr>
            <a:endParaRPr lang="da-DK" sz="2000" dirty="0" smtClean="0"/>
          </a:p>
        </p:txBody>
      </p:sp>
      <p:pic>
        <p:nvPicPr>
          <p:cNvPr id="9" name="Picture 2" descr="C:\Users\ukl\Downloads\COLOURBOX4507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3500" y="2034540"/>
            <a:ext cx="5127371" cy="2236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347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98024" y="625252"/>
            <a:ext cx="5410944" cy="1143000"/>
          </a:xfrm>
        </p:spPr>
        <p:txBody>
          <a:bodyPr/>
          <a:lstStyle/>
          <a:p>
            <a:r>
              <a:rPr lang="da-DK" dirty="0" smtClean="0"/>
              <a:t>Indspil 1 Fortsat: Situation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39552" y="1158739"/>
            <a:ext cx="84738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Efter to timer meddeler organisationens it-chef:</a:t>
            </a:r>
          </a:p>
          <a:p>
            <a:pPr marL="285750" indent="-285750" defTabSz="6858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a-DK" sz="1600" dirty="0" smtClean="0"/>
              <a:t>Nedbrud </a:t>
            </a:r>
            <a:r>
              <a:rPr lang="da-DK" sz="1600" dirty="0"/>
              <a:t>har lammet al </a:t>
            </a:r>
            <a:r>
              <a:rPr lang="da-DK" sz="1600" dirty="0" smtClean="0"/>
              <a:t>netværkstrafik</a:t>
            </a:r>
            <a:endParaRPr lang="da-DK" sz="1600" dirty="0"/>
          </a:p>
          <a:p>
            <a:pPr marL="285750" indent="-285750" defTabSz="6858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a-DK" sz="1600" dirty="0" smtClean="0"/>
              <a:t>Al </a:t>
            </a:r>
            <a:r>
              <a:rPr lang="da-DK" sz="1600" dirty="0"/>
              <a:t>IP-telefoni, </a:t>
            </a:r>
            <a:r>
              <a:rPr lang="da-DK" sz="1600" dirty="0" smtClean="0"/>
              <a:t>email </a:t>
            </a:r>
            <a:r>
              <a:rPr lang="da-DK" sz="1600" dirty="0"/>
              <a:t>og størstedelen af alle it-systemer er ude af </a:t>
            </a:r>
            <a:r>
              <a:rPr lang="da-DK" sz="1600" dirty="0" smtClean="0"/>
              <a:t>funktion</a:t>
            </a:r>
            <a:endParaRPr lang="da-DK" sz="1600" dirty="0"/>
          </a:p>
          <a:p>
            <a:pPr marL="285750" indent="-285750" defTabSz="6858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a-DK" sz="1600" dirty="0" smtClean="0"/>
              <a:t>Årsagen </a:t>
            </a:r>
            <a:r>
              <a:rPr lang="da-DK" sz="1600" dirty="0"/>
              <a:t>er endnu ikke </a:t>
            </a:r>
            <a:r>
              <a:rPr lang="da-DK" sz="1600" dirty="0" smtClean="0"/>
              <a:t>afdækket</a:t>
            </a:r>
            <a:endParaRPr lang="da-DK" sz="1600" dirty="0"/>
          </a:p>
          <a:p>
            <a:pPr marL="285750" indent="-285750" defTabSz="685800">
              <a:lnSpc>
                <a:spcPct val="12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a-DK" sz="1600" dirty="0" smtClean="0"/>
              <a:t>IT </a:t>
            </a:r>
            <a:r>
              <a:rPr lang="da-DK" sz="1600" dirty="0"/>
              <a:t>kan ikke give en tidshorisont for, hvornår systemerne er oppe igen.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3131840" y="3645024"/>
            <a:ext cx="4436765" cy="2912301"/>
            <a:chOff x="2915816" y="3366212"/>
            <a:chExt cx="4436765" cy="291230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3366212"/>
              <a:ext cx="4436765" cy="29123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kstboks 11"/>
            <p:cNvSpPr txBox="1"/>
            <p:nvPr/>
          </p:nvSpPr>
          <p:spPr>
            <a:xfrm>
              <a:off x="4067944" y="4293096"/>
              <a:ext cx="273630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100" b="1" dirty="0" smtClean="0">
                  <a:latin typeface="helvvetica neue"/>
                </a:rPr>
                <a:t>Stort it-nedbrud lammer hospitaler</a:t>
              </a:r>
              <a:endParaRPr lang="da-DK" sz="1100" b="1" dirty="0">
                <a:latin typeface="helvvetica neue"/>
              </a:endParaRPr>
            </a:p>
          </p:txBody>
        </p:sp>
        <p:sp>
          <p:nvSpPr>
            <p:cNvPr id="13" name="Tekstboks 12"/>
            <p:cNvSpPr txBox="1"/>
            <p:nvPr/>
          </p:nvSpPr>
          <p:spPr>
            <a:xfrm>
              <a:off x="3059832" y="5301208"/>
              <a:ext cx="122413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a-DK" sz="800" b="1" dirty="0">
                <a:solidFill>
                  <a:schemeClr val="bg1">
                    <a:lumMod val="50000"/>
                  </a:schemeClr>
                </a:solidFill>
                <a:latin typeface="helvvetica neue"/>
              </a:endParaRPr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3275856" y="3818793"/>
            <a:ext cx="4057371" cy="1654758"/>
            <a:chOff x="3275856" y="3818793"/>
            <a:chExt cx="4057371" cy="1654758"/>
          </a:xfrm>
        </p:grpSpPr>
        <p:sp>
          <p:nvSpPr>
            <p:cNvPr id="14" name="Tekstboks 13"/>
            <p:cNvSpPr txBox="1"/>
            <p:nvPr/>
          </p:nvSpPr>
          <p:spPr>
            <a:xfrm>
              <a:off x="3316000" y="4550221"/>
              <a:ext cx="967967" cy="92333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da-DK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a-DK" sz="1200" b="1" dirty="0" smtClean="0">
                  <a:solidFill>
                    <a:schemeClr val="bg1"/>
                  </a:solidFill>
                </a:rPr>
                <a:t>Ekstra posten</a:t>
              </a:r>
            </a:p>
            <a:p>
              <a:pPr algn="ctr"/>
              <a:endParaRPr lang="da-DK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Tekstboks 14"/>
            <p:cNvSpPr txBox="1"/>
            <p:nvPr/>
          </p:nvSpPr>
          <p:spPr>
            <a:xfrm>
              <a:off x="3275856" y="3818793"/>
              <a:ext cx="422879" cy="24622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800" b="1" dirty="0" smtClean="0">
                  <a:solidFill>
                    <a:schemeClr val="bg1"/>
                  </a:solidFill>
                </a:rPr>
                <a:t>Ekstra posten</a:t>
              </a:r>
            </a:p>
          </p:txBody>
        </p:sp>
        <p:sp>
          <p:nvSpPr>
            <p:cNvPr id="2" name="Tekstboks 1"/>
            <p:cNvSpPr txBox="1"/>
            <p:nvPr/>
          </p:nvSpPr>
          <p:spPr>
            <a:xfrm>
              <a:off x="3316000" y="4256112"/>
              <a:ext cx="3298160" cy="2050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da-DK" sz="1200" b="1" dirty="0" smtClean="0"/>
                <a:t>Stort it-nedbrud lammer kommune</a:t>
              </a:r>
              <a:r>
                <a:rPr lang="da-DK" sz="1200" dirty="0" smtClean="0"/>
                <a:t> </a:t>
              </a:r>
              <a:endParaRPr lang="da-DK" sz="1200" dirty="0"/>
            </a:p>
          </p:txBody>
        </p:sp>
        <p:sp>
          <p:nvSpPr>
            <p:cNvPr id="3" name="Tekstboks 2"/>
            <p:cNvSpPr txBox="1"/>
            <p:nvPr/>
          </p:nvSpPr>
          <p:spPr>
            <a:xfrm>
              <a:off x="4305547" y="4581725"/>
              <a:ext cx="3027680" cy="6924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da-DK" sz="1200" b="1" dirty="0" smtClean="0"/>
                <a:t>Stort it-nedbrud lammer kommune</a:t>
              </a:r>
            </a:p>
            <a:p>
              <a:pPr>
                <a:lnSpc>
                  <a:spcPct val="125000"/>
                </a:lnSpc>
              </a:pPr>
              <a:r>
                <a:rPr lang="da-DK" sz="1200" dirty="0" smtClean="0"/>
                <a:t>Alle systemer er ramt, alt er kaos</a:t>
              </a:r>
            </a:p>
            <a:p>
              <a:pPr>
                <a:lnSpc>
                  <a:spcPct val="125000"/>
                </a:lnSpc>
              </a:pPr>
              <a:endParaRPr lang="da-DK" sz="1200" dirty="0"/>
            </a:p>
          </p:txBody>
        </p:sp>
        <p:sp>
          <p:nvSpPr>
            <p:cNvPr id="16" name="Tekstboks 15"/>
            <p:cNvSpPr txBox="1"/>
            <p:nvPr/>
          </p:nvSpPr>
          <p:spPr>
            <a:xfrm>
              <a:off x="3749535" y="3828953"/>
              <a:ext cx="106630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da-DK" sz="800" dirty="0" smtClean="0"/>
                <a:t>@breaking</a:t>
              </a:r>
            </a:p>
            <a:p>
              <a:pPr>
                <a:lnSpc>
                  <a:spcPct val="125000"/>
                </a:lnSpc>
              </a:pPr>
              <a:endParaRPr lang="da-DK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73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pic>
        <p:nvPicPr>
          <p:cNvPr id="8" name="Picture 2" descr="C:\Users\ukl\Downloads\COLOURBOX6081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412776"/>
            <a:ext cx="4149080" cy="4149080"/>
          </a:xfrm>
          <a:prstGeom prst="rect">
            <a:avLst/>
          </a:prstGeom>
          <a:noFill/>
        </p:spPr>
      </p:pic>
      <p:sp>
        <p:nvSpPr>
          <p:cNvPr id="9" name="Tekstboks 8"/>
          <p:cNvSpPr txBox="1"/>
          <p:nvPr/>
        </p:nvSpPr>
        <p:spPr>
          <a:xfrm>
            <a:off x="5076056" y="2276872"/>
            <a:ext cx="307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Hej… Det er [Indsæt navn på it-chef]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98024" y="625252"/>
            <a:ext cx="5410944" cy="1143000"/>
          </a:xfrm>
        </p:spPr>
        <p:txBody>
          <a:bodyPr/>
          <a:lstStyle/>
          <a:p>
            <a:r>
              <a:rPr lang="da-DK" dirty="0" smtClean="0"/>
              <a:t>Indspil 2: Udvikling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30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E76F4-1018-4B3A-BC67-355866DD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46F5A277-E923-487D-9BD9-DC87CDDDD2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140400"/>
            <a:ext cx="1132921" cy="392400"/>
          </a:xfrm>
        </p:spPr>
      </p:pic>
      <p:sp>
        <p:nvSpPr>
          <p:cNvPr id="7" name="Pladsholder til indhold 2"/>
          <p:cNvSpPr txBox="1">
            <a:spLocks/>
          </p:cNvSpPr>
          <p:nvPr/>
        </p:nvSpPr>
        <p:spPr>
          <a:xfrm>
            <a:off x="495301" y="765949"/>
            <a:ext cx="8096249" cy="440113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88000" algn="l" defTabSz="685800" rtl="0" eaLnBrk="1" latinLnBrk="0" hangingPunct="1">
              <a:lnSpc>
                <a:spcPct val="125000"/>
              </a:lnSpc>
              <a:spcBef>
                <a:spcPts val="1800"/>
              </a:spcBef>
              <a:buFont typeface="Verdana" panose="020B0604030504040204" pitchFamily="34" charset="0"/>
              <a:buChar char="●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 dirty="0" smtClean="0"/>
              <a:t>Vi har afskediget og bortvist en nøglemedarbejder for 14 dage siden.</a:t>
            </a:r>
          </a:p>
          <a:p>
            <a:r>
              <a:rPr lang="da-DK" sz="1500" dirty="0" smtClean="0"/>
              <a:t>Mistanke går på, om medarbejderen bevidst har installeret malware på it-systemerne. </a:t>
            </a:r>
          </a:p>
          <a:p>
            <a:r>
              <a:rPr lang="da-DK" sz="1500" dirty="0" smtClean="0"/>
              <a:t>IT er klar til at </a:t>
            </a:r>
            <a:r>
              <a:rPr lang="da-DK" sz="1500" dirty="0"/>
              <a:t>genstarte</a:t>
            </a:r>
            <a:r>
              <a:rPr lang="da-DK" sz="1500" dirty="0" smtClean="0"/>
              <a:t> alle it-systemer, men er usikre på, om der er yderligere malware installeret, eller om </a:t>
            </a:r>
            <a:r>
              <a:rPr lang="da-DK" sz="1500" dirty="0" err="1" smtClean="0"/>
              <a:t>back-up</a:t>
            </a:r>
            <a:r>
              <a:rPr lang="da-DK" sz="1500" dirty="0" smtClean="0"/>
              <a:t> filer også indeholder malware.</a:t>
            </a:r>
          </a:p>
          <a:p>
            <a:r>
              <a:rPr lang="da-DK" sz="1500" dirty="0" smtClean="0"/>
              <a:t>Overvejelser: IT vurderer, at det vil tage to dage at sikre, at it-systemerne ikke indeholder malware. Hvis ikke det sikres, risikerer organisationen at miste 14 dages data, som vil skulle genskabes og tastes efterfølgende. </a:t>
            </a:r>
          </a:p>
          <a:p>
            <a:r>
              <a:rPr lang="da-DK" sz="1500" dirty="0" smtClean="0"/>
              <a:t>Spørgsmål: Skal IT iværksætte sikring af, at systemerne ikke indeholder malware, hvilket betyder to yderligere dage uden it-systemer?</a:t>
            </a:r>
          </a:p>
          <a:p>
            <a:r>
              <a:rPr lang="da-DK" sz="1500" dirty="0" smtClean="0"/>
              <a:t>Eller skal IT genstarte it-systemerne fra back up filer og håbe, at de ikke er inficerede?</a:t>
            </a:r>
          </a:p>
          <a:p>
            <a:r>
              <a:rPr lang="da-DK" sz="1500" dirty="0" smtClean="0"/>
              <a:t>Skal der iværksættes politianmeldelse? Dette medfører formentlig, at årsagen til nedbruddet lækkes.</a:t>
            </a:r>
          </a:p>
        </p:txBody>
      </p:sp>
    </p:spTree>
    <p:extLst>
      <p:ext uri="{BB962C8B-B14F-4D97-AF65-F5344CB8AC3E}">
        <p14:creationId xmlns:p14="http://schemas.microsoft.com/office/powerpoint/2010/main" val="86305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Beredskabsstyrelsen-Birkeroed-Office-2010">
  <a:themeElements>
    <a:clrScheme name="Farvetema 1 - FMN">
      <a:dk1>
        <a:srgbClr val="000000"/>
      </a:dk1>
      <a:lt1>
        <a:sysClr val="window" lastClr="FFFFFF"/>
      </a:lt1>
      <a:dk2>
        <a:srgbClr val="8C9D9B"/>
      </a:dk2>
      <a:lt2>
        <a:srgbClr val="ECEFEE"/>
      </a:lt2>
      <a:accent1>
        <a:srgbClr val="3F5C59"/>
      </a:accent1>
      <a:accent2>
        <a:srgbClr val="C8102E"/>
      </a:accent2>
      <a:accent3>
        <a:srgbClr val="8D1B3D"/>
      </a:accent3>
      <a:accent4>
        <a:srgbClr val="000000"/>
      </a:accent4>
      <a:accent5>
        <a:srgbClr val="F5821E"/>
      </a:accent5>
      <a:accent6>
        <a:srgbClr val="96368B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5C0D8F3C-6447-0A43-B4DE-9C30410A9764}" vid="{6EFC1ABC-5D73-404E-B799-81DE3FCDFA4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rvetema 1 - FMN">
    <a:dk1>
      <a:srgbClr val="000000"/>
    </a:dk1>
    <a:lt1>
      <a:sysClr val="window" lastClr="FFFFFF"/>
    </a:lt1>
    <a:dk2>
      <a:srgbClr val="8C9D9B"/>
    </a:dk2>
    <a:lt2>
      <a:srgbClr val="ECEFEE"/>
    </a:lt2>
    <a:accent1>
      <a:srgbClr val="3F5C59"/>
    </a:accent1>
    <a:accent2>
      <a:srgbClr val="C8102E"/>
    </a:accent2>
    <a:accent3>
      <a:srgbClr val="8D1B3D"/>
    </a:accent3>
    <a:accent4>
      <a:srgbClr val="000000"/>
    </a:accent4>
    <a:accent5>
      <a:srgbClr val="F5821E"/>
    </a:accent5>
    <a:accent6>
      <a:srgbClr val="96368B"/>
    </a:accent6>
    <a:hlink>
      <a:srgbClr val="3F5C59"/>
    </a:hlink>
    <a:folHlink>
      <a:srgbClr val="3F5C59"/>
    </a:folHlink>
  </a:clrScheme>
</a:themeOverride>
</file>

<file path=ppt/theme/themeOverride2.xml><?xml version="1.0" encoding="utf-8"?>
<a:themeOverride xmlns:a="http://schemas.openxmlformats.org/drawingml/2006/main">
  <a:clrScheme name="Farvetema 1 - FMN">
    <a:dk1>
      <a:srgbClr val="000000"/>
    </a:dk1>
    <a:lt1>
      <a:sysClr val="window" lastClr="FFFFFF"/>
    </a:lt1>
    <a:dk2>
      <a:srgbClr val="8C9D9B"/>
    </a:dk2>
    <a:lt2>
      <a:srgbClr val="ECEFEE"/>
    </a:lt2>
    <a:accent1>
      <a:srgbClr val="3F5C59"/>
    </a:accent1>
    <a:accent2>
      <a:srgbClr val="C8102E"/>
    </a:accent2>
    <a:accent3>
      <a:srgbClr val="8D1B3D"/>
    </a:accent3>
    <a:accent4>
      <a:srgbClr val="000000"/>
    </a:accent4>
    <a:accent5>
      <a:srgbClr val="F5821E"/>
    </a:accent5>
    <a:accent6>
      <a:srgbClr val="96368B"/>
    </a:accent6>
    <a:hlink>
      <a:srgbClr val="3F5C59"/>
    </a:hlink>
    <a:folHlink>
      <a:srgbClr val="3F5C5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BE1B13E5FA644B8730CCC5B56718B" ma:contentTypeVersion="1" ma:contentTypeDescription="Create a new document." ma:contentTypeScope="" ma:versionID="c20b9ddbb62029c70c35ae271d72eb05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AB65B3D-0059-42F5-B59F-557E9A58F240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41E1B7-067D-4227-A261-659CABE70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077D9-02E8-48DD-8B96-19C6D40D8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2176</TotalTime>
  <Words>753</Words>
  <Application>Microsoft Office PowerPoint</Application>
  <PresentationFormat>Skærmshow (4:3)</PresentationFormat>
  <Paragraphs>118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Powerpoint-Beredskabsstyrelsen-Birkeroed-Office-2010</vt:lpstr>
      <vt:lpstr>Kompendium: Scenarier - Øvelseskoncept for strategiske krisestabe</vt:lpstr>
      <vt:lpstr>PowerPoint-præsentation</vt:lpstr>
      <vt:lpstr>Indspil 1: Situation Vejrvarsel fra DMI</vt:lpstr>
      <vt:lpstr>Indspil 2: Udvikling</vt:lpstr>
      <vt:lpstr>PowerPoint-præsentation</vt:lpstr>
      <vt:lpstr>Indspil 1: Situation Indsæt overskrift fx med dato og klokkeslet</vt:lpstr>
      <vt:lpstr>Indspil 1 Fortsat: Situation</vt:lpstr>
      <vt:lpstr>Indspil 2: Udvikling</vt:lpstr>
      <vt:lpstr>PowerPoint-præsentation</vt:lpstr>
      <vt:lpstr>Indspil 3: Udvikling</vt:lpstr>
      <vt:lpstr>PowerPoint-præsentation</vt:lpstr>
      <vt:lpstr>Indspil 1: Situation</vt:lpstr>
      <vt:lpstr>Indspil 2: Udvikling</vt:lpstr>
      <vt:lpstr>Indspil 2 fortsat: Udvikling</vt:lpstr>
      <vt:lpstr>Indspil 3: Udvikling</vt:lpstr>
    </vt:vector>
  </TitlesOfParts>
  <Company>Forsvarets koncernfælles Informatiktjeneste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BRS-KOM-12 Krummes, Karsten</dc:creator>
  <cp:lastModifiedBy>Hoeg, Christine</cp:lastModifiedBy>
  <cp:revision>112</cp:revision>
  <cp:lastPrinted>2018-12-17T09:25:27Z</cp:lastPrinted>
  <dcterms:created xsi:type="dcterms:W3CDTF">2018-02-12T09:51:35Z</dcterms:created>
  <dcterms:modified xsi:type="dcterms:W3CDTF">2020-07-09T08:13:40Z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0x01010037ABE1B13E5FA644B8730CCC5B56718B</vt:lpwstr>
  </property>
  <property fmtid="{D5CDD505-2E9C-101B-9397-08002B2CF9AE}" pid="4" name="TitusGUID">
    <vt:lpwstr>93b08aca-0881-4627-bc83-6c6c240d4135</vt:lpwstr>
  </property>
  <property fmtid="{D5CDD505-2E9C-101B-9397-08002B2CF9AE}" pid="5" name="Klassifikation">
    <vt:lpwstr>IKKE KLASSIFICERET</vt:lpwstr>
  </property>
  <property fmtid="{D5CDD505-2E9C-101B-9397-08002B2CF9AE}" pid="6" name="Maerkning">
    <vt:lpwstr/>
  </property>
</Properties>
</file>