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custDataLst>
    <p:tags r:id="rId17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2196F-E053-49F3-A7F5-763D3F3FE66C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67C7D-4DC0-41F4-98AF-92F857111FB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5375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867C7D-4DC0-41F4-98AF-92F857111FB8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1920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BCAD94-1C2B-3B8D-496C-DC57E8757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BBC1FC3-B529-8689-2FA6-A0B80DC72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38AC0D-4591-5D04-4E2F-BD288A1BC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0D35CBD-5F32-EF67-33C7-2223FC366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6163996-D6B2-03A0-465B-D34104DAB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hcSlideMaster.TitelslideHeader">
            <a:extLst>
              <a:ext uri="{FF2B5EF4-FFF2-40B4-BE49-F238E27FC236}">
                <a16:creationId xmlns:a16="http://schemas.microsoft.com/office/drawing/2014/main" id="{A4B6D6F4-0E8E-0C39-A786-5B64FE9DAE26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TitelslideFooter">
            <a:extLst>
              <a:ext uri="{FF2B5EF4-FFF2-40B4-BE49-F238E27FC236}">
                <a16:creationId xmlns:a16="http://schemas.microsoft.com/office/drawing/2014/main" id="{8E652472-AD6C-2A3E-FEA5-022D1CEECC55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569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1E1BC2-D6FF-CC7C-D493-808F20F86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C513EE-AE9C-3C8C-2F55-1127C2DBA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3D8EE2-6B3B-7BA4-2154-B5E51DD79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A909208-1E79-08BE-F7F3-9D741A46D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A903142-A312-35EF-88AA-C023A9800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hcSlideMaster.Titel og indholdsobjektHeader">
            <a:extLst>
              <a:ext uri="{FF2B5EF4-FFF2-40B4-BE49-F238E27FC236}">
                <a16:creationId xmlns:a16="http://schemas.microsoft.com/office/drawing/2014/main" id="{3A1E9FC1-9368-2FDB-B372-F4FF9EFD51FC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Titel og indholdsobjektFooter">
            <a:extLst>
              <a:ext uri="{FF2B5EF4-FFF2-40B4-BE49-F238E27FC236}">
                <a16:creationId xmlns:a16="http://schemas.microsoft.com/office/drawing/2014/main" id="{DAEF9732-BAB8-482E-FB2D-CF4F86E0E6D2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772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4AA7C2-EFDA-7558-29AD-813E3180D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1A9AC3D-DA44-4A07-293C-E537C4959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DE63AD-EA08-4861-D8BE-CF7C12F99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22B45E3-48AD-247D-E61C-904CA37CE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0DFCC16-BE71-C50A-8F42-795871B56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hcSlideMaster.AfsnitsoverskriftHeader">
            <a:extLst>
              <a:ext uri="{FF2B5EF4-FFF2-40B4-BE49-F238E27FC236}">
                <a16:creationId xmlns:a16="http://schemas.microsoft.com/office/drawing/2014/main" id="{4031ABAD-E53A-FFB7-9328-8CFD76B4F9FE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AfsnitsoverskriftFooter">
            <a:extLst>
              <a:ext uri="{FF2B5EF4-FFF2-40B4-BE49-F238E27FC236}">
                <a16:creationId xmlns:a16="http://schemas.microsoft.com/office/drawing/2014/main" id="{FF619A44-F0F6-76F9-CE37-A34D63A52AE0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262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AF404-10BB-4E4B-F6C8-A2A217746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170D86-2CE7-7C4C-3C67-B3BAE40F7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99CB457-8591-A85C-5027-B4AA387C8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A935B04-3F9C-4391-148A-0BA8AA515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6F5D965-788B-7243-CFD0-ED59FA8B7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6D952F0-7470-9BE6-8018-046CFE7FE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hcSlideMaster.To indholdsobjekterHeader">
            <a:extLst>
              <a:ext uri="{FF2B5EF4-FFF2-40B4-BE49-F238E27FC236}">
                <a16:creationId xmlns:a16="http://schemas.microsoft.com/office/drawing/2014/main" id="{7EBFAFF9-EF5C-1063-4575-D37A48271DE4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9" name="fcSlideMaster.To indholdsobjekterFooter">
            <a:extLst>
              <a:ext uri="{FF2B5EF4-FFF2-40B4-BE49-F238E27FC236}">
                <a16:creationId xmlns:a16="http://schemas.microsoft.com/office/drawing/2014/main" id="{F9D652B4-B7F7-7993-9E69-104AD859643A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2063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5C8D2-162C-57A7-68CC-3155901E0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FC7754-5DCF-02CA-E74E-1D2E532AB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AFAB106-72F4-64A0-FFA2-1BA43B111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47B36DC-B979-2B51-DBDF-B598AC007B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99C76F2-3983-AE41-DDA6-F688F85C0D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F527915-6427-DFFD-4F55-2DF12D002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2296D2A5-4125-A811-4B70-539913655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61FB6CD-E42B-A10B-6A39-4C124A8CE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hcSlideMaster.SammenligningHeader">
            <a:extLst>
              <a:ext uri="{FF2B5EF4-FFF2-40B4-BE49-F238E27FC236}">
                <a16:creationId xmlns:a16="http://schemas.microsoft.com/office/drawing/2014/main" id="{84168CF5-A30D-F6F5-C78C-E21B0B832766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11" name="fcSlideMaster.SammenligningFooter">
            <a:extLst>
              <a:ext uri="{FF2B5EF4-FFF2-40B4-BE49-F238E27FC236}">
                <a16:creationId xmlns:a16="http://schemas.microsoft.com/office/drawing/2014/main" id="{E26A6CC4-6E56-DFED-4D0A-4D05710142B3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6591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A74118-665C-CEA6-695B-7DF4144B5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28971CD-750D-CFC9-AA89-87B980575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3DD8636-328E-DC6B-0C4D-54D6DE62F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B8F85BF-CFFE-3D9E-A777-C607C5067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6" name="hcSlideMaster.Kun titelHeader">
            <a:extLst>
              <a:ext uri="{FF2B5EF4-FFF2-40B4-BE49-F238E27FC236}">
                <a16:creationId xmlns:a16="http://schemas.microsoft.com/office/drawing/2014/main" id="{504C3730-3298-3A45-97D6-E12B3E516791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7" name="fcSlideMaster.Kun titelFooter">
            <a:extLst>
              <a:ext uri="{FF2B5EF4-FFF2-40B4-BE49-F238E27FC236}">
                <a16:creationId xmlns:a16="http://schemas.microsoft.com/office/drawing/2014/main" id="{DE18E56E-9CEA-51A9-14A3-B05C3D2283CB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5858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FF1E3D1-385B-4457-AFBB-E8B00A53B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0EB14FE-C61D-5CC8-8A80-2EC0D3059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A43AA0B-16AE-D1FE-17E9-EAD721F6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5" name="hcSlideMaster.TomHeader">
            <a:extLst>
              <a:ext uri="{FF2B5EF4-FFF2-40B4-BE49-F238E27FC236}">
                <a16:creationId xmlns:a16="http://schemas.microsoft.com/office/drawing/2014/main" id="{D373470B-7EC0-07BC-3605-3AE9003F2236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6" name="fcSlideMaster.TomFooter">
            <a:extLst>
              <a:ext uri="{FF2B5EF4-FFF2-40B4-BE49-F238E27FC236}">
                <a16:creationId xmlns:a16="http://schemas.microsoft.com/office/drawing/2014/main" id="{10134650-F7C5-3389-5F81-BCB69961AA14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7390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5327F-E181-EFFE-FF83-320A1C16F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41E9CC-4623-C656-5DBE-E70A0A36F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8B36664-8563-6FEA-00A4-315E8D3A5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87B47D8-47DF-E2E7-628E-72D0DA887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782D02A-09BC-2D5B-EAF2-D67C5EEEC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17440C9-253D-B1E7-D7D3-BCF71076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hcSlideMaster.Indhold med billedtekstHeader">
            <a:extLst>
              <a:ext uri="{FF2B5EF4-FFF2-40B4-BE49-F238E27FC236}">
                <a16:creationId xmlns:a16="http://schemas.microsoft.com/office/drawing/2014/main" id="{93A2A9EB-F43D-6070-044A-4FEA2C2F64B4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9" name="fcSlideMaster.Indhold med billedtekstFooter">
            <a:extLst>
              <a:ext uri="{FF2B5EF4-FFF2-40B4-BE49-F238E27FC236}">
                <a16:creationId xmlns:a16="http://schemas.microsoft.com/office/drawing/2014/main" id="{1B09712A-ECE2-9919-6B4F-908ECA9D444F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107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C43DDA-8C86-C87D-225E-9EAFC5289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613C247-B0CE-F719-3D9E-6B0771178C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33FB052-3070-71AD-070C-7A432ED1D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09DD606-4D0C-1FDE-1C35-4CB4FCDDD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BF32843-3139-ECB1-B113-EB25B36D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E728704-EA78-BF1F-BBDF-146378D1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hcSlideMaster.Billede med billedtekstHeader">
            <a:extLst>
              <a:ext uri="{FF2B5EF4-FFF2-40B4-BE49-F238E27FC236}">
                <a16:creationId xmlns:a16="http://schemas.microsoft.com/office/drawing/2014/main" id="{85F031EE-A796-17AB-A20A-65D5226BE834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9" name="fcSlideMaster.Billede med billedtekstFooter">
            <a:extLst>
              <a:ext uri="{FF2B5EF4-FFF2-40B4-BE49-F238E27FC236}">
                <a16:creationId xmlns:a16="http://schemas.microsoft.com/office/drawing/2014/main" id="{63FF562B-57DF-0AB8-02FD-0D4EB1770508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4855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B9524-6770-0697-1F5C-9272E7FE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EA560F8-1E23-DF5C-3989-F0CDA72078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0A4ACCC-DA96-BA85-D087-8BB6CC599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817487-4A10-1E3F-F144-EE6CFE727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3773F44-2D91-E600-119D-51F623944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hcSlideMaster.Titel og lodret tekstHeader">
            <a:extLst>
              <a:ext uri="{FF2B5EF4-FFF2-40B4-BE49-F238E27FC236}">
                <a16:creationId xmlns:a16="http://schemas.microsoft.com/office/drawing/2014/main" id="{D4CEBF0F-D5B2-9CAB-B9DF-0B862DA5F540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Titel og lodret tekstFooter">
            <a:extLst>
              <a:ext uri="{FF2B5EF4-FFF2-40B4-BE49-F238E27FC236}">
                <a16:creationId xmlns:a16="http://schemas.microsoft.com/office/drawing/2014/main" id="{6389F6FF-9316-D9E0-DC40-94A901C4701A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136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11C28EB-1493-13A5-F6C0-BE5EA5AD74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87AB5EE-7E67-2749-9CE3-C0FEA9601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33500AE-E2CD-2796-70AF-1E228A1A1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6E78F3-AB58-765D-E48A-93B5E5DCB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785BC36-D280-0FD9-6571-FB4401D2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hcSlideMaster.Lodret titel og tekstHeader">
            <a:extLst>
              <a:ext uri="{FF2B5EF4-FFF2-40B4-BE49-F238E27FC236}">
                <a16:creationId xmlns:a16="http://schemas.microsoft.com/office/drawing/2014/main" id="{F557F304-735B-0B5F-18A2-DBD9548448FF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Lodret titel og tekstFooter">
            <a:extLst>
              <a:ext uri="{FF2B5EF4-FFF2-40B4-BE49-F238E27FC236}">
                <a16:creationId xmlns:a16="http://schemas.microsoft.com/office/drawing/2014/main" id="{48EA1302-887F-777D-C1F0-ED49C9E15A78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5063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5C067D5-E22F-A043-B33C-234E04BA034B}"/>
              </a:ext>
            </a:extLst>
          </p:cNvPr>
          <p:cNvGraphicFramePr>
            <a:graphicFrameLocks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704728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95" imgH="95" progId="TCLayout.ActiveDocument.1">
                  <p:embed/>
                </p:oleObj>
              </mc:Choice>
              <mc:Fallback>
                <p:oleObj name="think-cell Slide" r:id="rId14" imgW="95" imgH="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24BFB74-F3BE-2DBD-1730-965779B49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A10D814-82BA-77CF-722B-7DF62064E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493BA1-AE0D-9211-F603-5CE7E0C14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E89C15-0965-4EB6-87DF-D901E699AFFD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F04177-F5E0-0F23-C4E7-9053B6B18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0E2EF77-958F-B92F-656E-026B2857C8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FA9118-321B-456B-828E-62DC3C39CCB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17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jp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oleObject" Target="../embeddings/oleObject3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.jpg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.jpg"/><Relationship Id="rId5" Type="http://schemas.openxmlformats.org/officeDocument/2006/relationships/image" Target="../media/image12.png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474DEA-888B-C53F-1544-4234E6614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56" y="1122363"/>
            <a:ext cx="11887200" cy="679005"/>
          </a:xfrm>
        </p:spPr>
        <p:txBody>
          <a:bodyPr>
            <a:normAutofit fontScale="90000"/>
          </a:bodyPr>
          <a:lstStyle/>
          <a:p>
            <a:r>
              <a:rPr lang="da-DK" dirty="0"/>
              <a:t>I modtager alle en Excel-fil, som indeholder tre ark, der skal udfyldes.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ED6090-9AF1-865D-5683-18525D05F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164" y="2244383"/>
            <a:ext cx="10329672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Mandskab</a:t>
            </a:r>
            <a:endParaRPr kumimoji="0" lang="da-DK" altLang="da-DK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Køretøjer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a-DK" altLang="da-DK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Materiel</a:t>
            </a:r>
            <a:endParaRPr kumimoji="0" lang="da-DK" altLang="da-DK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8CD19BFD-5E66-B365-259B-C104FD530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61" y="5590479"/>
            <a:ext cx="5263390" cy="10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09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968A6CB5-FCF9-F6A3-1DA6-75CFE62E5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" y="86199"/>
            <a:ext cx="12192000" cy="6771801"/>
          </a:xfrm>
          <a:prstGeom prst="rect">
            <a:avLst/>
          </a:prstGeom>
          <a:noFill/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FD035026-1467-2982-0132-B4101C47B233}"/>
              </a:ext>
            </a:extLst>
          </p:cNvPr>
          <p:cNvSpPr/>
          <p:nvPr/>
        </p:nvSpPr>
        <p:spPr>
          <a:xfrm>
            <a:off x="2542032" y="6345936"/>
            <a:ext cx="1856232" cy="5943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2444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3AE89-E32B-C227-EC8D-BDC5513E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36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Alt den data, som I ser i arkene, er det, vi har fra ODIN1</a:t>
            </a:r>
            <a:b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6C2D6122-B9D1-59DB-4976-593B31BD843F}"/>
              </a:ext>
            </a:extLst>
          </p:cNvPr>
          <p:cNvSpPr txBox="1"/>
          <p:nvPr/>
        </p:nvSpPr>
        <p:spPr>
          <a:xfrm>
            <a:off x="678942" y="1389143"/>
            <a:ext cx="112814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Opgaven består i, at vi skal tilpasse data, så det kan blive importeret til ODIN2.</a:t>
            </a:r>
          </a:p>
          <a:p>
            <a:endParaRPr lang="da-DK" dirty="0"/>
          </a:p>
          <a:p>
            <a:r>
              <a:rPr lang="da-DK" dirty="0"/>
              <a:t>Alle grå felter kan læses direkte ind i ODIN2. Ved alle blå felter kræves det at I tager et valg, før det kan læses ind i ODIN2. Ved at klikke på pilen til højre for det blå felt, kommer valgmulighederne frem.</a:t>
            </a:r>
          </a:p>
          <a:p>
            <a:endParaRPr lang="da-DK" dirty="0"/>
          </a:p>
          <a:p>
            <a:r>
              <a:rPr lang="da-DK" dirty="0"/>
              <a:t>Når I har truffet et valg, bliver feltet gråt og kan læses ind i ODIN2.</a:t>
            </a:r>
          </a:p>
          <a:p>
            <a:endParaRPr lang="da-DK" dirty="0"/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1A48895D-9A0B-2FE3-56A7-EAD0B4B76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" y="3336344"/>
            <a:ext cx="12192000" cy="225185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DDA39905-F8C7-BCE3-3405-68F671AFE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305" y="5672547"/>
            <a:ext cx="5263390" cy="10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8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C9C922-531D-3CB6-0694-CF66D821F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88" y="411480"/>
            <a:ext cx="11850624" cy="621792"/>
          </a:xfrm>
        </p:spPr>
        <p:txBody>
          <a:bodyPr>
            <a:normAutofit fontScale="90000"/>
          </a:bodyPr>
          <a:lstStyle/>
          <a:p>
            <a:pPr algn="ctr"/>
            <a:r>
              <a:rPr lang="da-DK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Mandskabsarket</a:t>
            </a:r>
            <a: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a-DK" sz="900" dirty="0"/>
            </a:br>
            <a:b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F8C5A36-73DC-5480-4439-614BC8D2E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" y="2642616"/>
            <a:ext cx="10844784" cy="4038244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1E37784-82A8-0144-CFD9-44AC38A73638}"/>
              </a:ext>
            </a:extLst>
          </p:cNvPr>
          <p:cNvSpPr txBox="1"/>
          <p:nvPr/>
        </p:nvSpPr>
        <p:spPr>
          <a:xfrm>
            <a:off x="714375" y="615012"/>
            <a:ext cx="1053160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Arket med mandskab ser sådan ud. Alle de felter, som har en grå baggrund, kan læses direkte ind i ODIN2.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Alle felter, som har en blå baggrund, kan ikke læses ind.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Det kan eksempelvis være en person, som har haft samme ansættelsesstatus på flere stationer, eller som har været på en frivillig-/indsatslederstation.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18633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82AACE91-7643-F535-934F-BDE1F72A78F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59114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95" imgH="95" progId="TCLayout.ActiveDocument.1">
                  <p:embed/>
                </p:oleObj>
              </mc:Choice>
              <mc:Fallback>
                <p:oleObj name="think-cell Slide" r:id="rId3" imgW="95" imgH="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A88F1822-A715-CBDC-300D-23E584780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72841"/>
            <a:ext cx="10515600" cy="1325563"/>
          </a:xfrm>
        </p:spPr>
        <p:txBody>
          <a:bodyPr vert="horz" rIns="9144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>
                <a:latin typeface="+mn-lt"/>
              </a:rPr>
              <a:t>Personer, som tidligere har haft samme ansættelsesstatus/</a:t>
            </a:r>
            <a:r>
              <a:rPr lang="da-DK" sz="2000" dirty="0"/>
              <a:t> stillingsbetegnelse</a:t>
            </a:r>
            <a:r>
              <a:rPr lang="da-DK" sz="2000" dirty="0">
                <a:latin typeface="+mn-lt"/>
              </a:rPr>
              <a:t> på forskellige stationer, kan nu kun være tilknyttet én primærstation</a:t>
            </a:r>
            <a:endParaRPr lang="da-DK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38DD9D-E118-5FC8-EFD4-726D92A40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216" y="101498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37F5E33-8130-BDE8-A1FC-9A21572B7C3A}"/>
              </a:ext>
            </a:extLst>
          </p:cNvPr>
          <p:cNvSpPr txBox="1"/>
          <p:nvPr/>
        </p:nvSpPr>
        <p:spPr>
          <a:xfrm>
            <a:off x="865632" y="2527988"/>
            <a:ext cx="695858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a-DK" sz="2000" dirty="0"/>
              <a:t>Personer, som tidligere ikke har haft en stillingsbetegnelse</a:t>
            </a:r>
            <a:endParaRPr lang="da-DK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367F7C5-88D1-D9CB-A762-216E9825A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305" y="5396430"/>
            <a:ext cx="5263390" cy="10548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5E3A19D3-3BAF-4199-1F18-D7A3A9F9B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919" y="5548830"/>
            <a:ext cx="5263390" cy="105480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D101BDC9-F88C-43CB-B94D-72D0C526E755}"/>
              </a:ext>
            </a:extLst>
          </p:cNvPr>
          <p:cNvSpPr txBox="1">
            <a:spLocks/>
          </p:cNvSpPr>
          <p:nvPr/>
        </p:nvSpPr>
        <p:spPr>
          <a:xfrm>
            <a:off x="838200" y="2543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700" dirty="0"/>
              <a:t>Eksempler på hvor der skal tages et valg (Blå felter)</a:t>
            </a:r>
            <a:br>
              <a:rPr lang="da-DK" sz="1800" dirty="0"/>
            </a:br>
            <a:b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sz="1800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0306FE42-867E-EBA0-366C-02EEEC5907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79" y="5526243"/>
            <a:ext cx="5263390" cy="1054800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7812C233-ADF6-870F-A3D2-D753E544CEB2}"/>
              </a:ext>
            </a:extLst>
          </p:cNvPr>
          <p:cNvSpPr txBox="1"/>
          <p:nvPr/>
        </p:nvSpPr>
        <p:spPr>
          <a:xfrm>
            <a:off x="865632" y="3216249"/>
            <a:ext cx="6958584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a-DK" sz="2000" dirty="0"/>
              <a:t>Personer, som tidligere har haft to lokal </a:t>
            </a:r>
            <a:r>
              <a:rPr lang="da-DK" sz="2000" dirty="0" err="1"/>
              <a:t>ID’er</a:t>
            </a:r>
            <a:endParaRPr lang="da-DK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298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9D5E4563-2BC9-9880-F53D-1EB847022D8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24845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95" imgH="95" progId="TCLayout.ActiveDocument.1">
                  <p:embed/>
                </p:oleObj>
              </mc:Choice>
              <mc:Fallback>
                <p:oleObj name="think-cell Slide" r:id="rId3" imgW="95" imgH="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0E59ADFD-A20F-2031-896B-81DB8CE58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91440">
            <a:normAutofit fontScale="90000"/>
          </a:bodyPr>
          <a:lstStyle/>
          <a:p>
            <a:pPr algn="ctr"/>
            <a:r>
              <a:rPr lang="da-DK" sz="5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ODIN2 har vi ikke </a:t>
            </a:r>
            <a:r>
              <a:rPr lang="da-DK" sz="5400" dirty="0"/>
              <a:t>frivillig- eller indsatslederstation</a:t>
            </a:r>
            <a:b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E9439F-D708-81C4-9142-2E4865824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75" y="1820178"/>
            <a:ext cx="8375904" cy="3779647"/>
          </a:xfrm>
        </p:spPr>
        <p:txBody>
          <a:bodyPr>
            <a:normAutofit/>
          </a:bodyPr>
          <a:lstStyle/>
          <a:p>
            <a:r>
              <a:rPr lang="da-DK" sz="1800" dirty="0"/>
              <a:t>Personer, som tidligere har været på en frivillig- eller indsatslederstation, er nu registreret i kolonne M (Lokal </a:t>
            </a:r>
            <a:r>
              <a:rPr lang="da-DK" sz="1800" dirty="0" err="1"/>
              <a:t>ress</a:t>
            </a:r>
            <a:r>
              <a:rPr lang="da-DK" sz="1800" dirty="0"/>
              <a:t>. </a:t>
            </a:r>
            <a:r>
              <a:rPr lang="da-DK" sz="1800" dirty="0" err="1"/>
              <a:t>grp</a:t>
            </a:r>
            <a:r>
              <a:rPr lang="da-DK" sz="1800" dirty="0"/>
              <a:t>. 1).</a:t>
            </a:r>
          </a:p>
          <a:p>
            <a:pPr marL="0" indent="0">
              <a:buNone/>
            </a:pPr>
            <a:endParaRPr lang="da-DK" sz="18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1800" dirty="0"/>
              <a:t>Hvis I ser en person, som I gerne vil have registreret som frivillig m.m., kan I ligesom i de blå felter ændre det ved at klikke på pilen til højre for feltet og vælge fra listen.</a:t>
            </a:r>
          </a:p>
          <a:p>
            <a:endParaRPr lang="da-DK" sz="1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a-DK" sz="1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Droneenhed og Specialenhed bliver angivet i kolonne N (Lokal </a:t>
            </a:r>
            <a:r>
              <a:rPr lang="da-DK" sz="18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ress</a:t>
            </a: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da-DK" sz="18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grp</a:t>
            </a:r>
            <a:r>
              <a:rPr lang="da-DK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2)</a:t>
            </a:r>
            <a:endParaRPr lang="da-DK" sz="18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11D8BED-459C-2CDC-72A4-DAF602F2D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1304" y="1845284"/>
            <a:ext cx="1143000" cy="74295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75A963B4-6573-3B5A-03F7-0B123AD9A3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1304" y="2868492"/>
            <a:ext cx="1285875" cy="104775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89FB1E02-03B1-464F-033D-6746B7293E96}"/>
              </a:ext>
            </a:extLst>
          </p:cNvPr>
          <p:cNvSpPr txBox="1">
            <a:spLocks/>
          </p:cNvSpPr>
          <p:nvPr/>
        </p:nvSpPr>
        <p:spPr>
          <a:xfrm>
            <a:off x="83029" y="410209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8364DCC-C7CC-1D65-BB6B-FB6509AB2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1304" y="4159467"/>
            <a:ext cx="1457325" cy="119062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5E75BD15-3BCA-2D14-7082-9DF6E8A907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79" y="5526243"/>
            <a:ext cx="5263390" cy="10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26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12EDB3BF-5623-DF39-1BEF-6962A3C939C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992521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95" imgH="95" progId="TCLayout.ActiveDocument.1">
                  <p:embed/>
                </p:oleObj>
              </mc:Choice>
              <mc:Fallback>
                <p:oleObj name="think-cell Slide" r:id="rId3" imgW="95" imgH="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>
            <a:extLst>
              <a:ext uri="{FF2B5EF4-FFF2-40B4-BE49-F238E27FC236}">
                <a16:creationId xmlns:a16="http://schemas.microsoft.com/office/drawing/2014/main" id="{83570DE0-3E35-61EC-E19C-30E765609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917" y="194267"/>
            <a:ext cx="10515600" cy="1325563"/>
          </a:xfrm>
        </p:spPr>
        <p:txBody>
          <a:bodyPr vert="horz" rIns="91440">
            <a:normAutofit fontScale="90000"/>
          </a:bodyPr>
          <a:lstStyle/>
          <a:p>
            <a:pPr algn="ctr"/>
            <a:r>
              <a:rPr lang="da-DK" sz="6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Alias i Mandskabsarket</a:t>
            </a:r>
            <a:b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07D4D51-6EF3-6996-DAFC-DB02AE2F2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751" y="1229023"/>
            <a:ext cx="813382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da-DK" dirty="0"/>
              <a:t>I kolonne E (Alias) kan I skrive et alias til en medarbejder.  Hvis I f.eks. har to, der hedder Bjarne Hansen, kan I skrive ”Store Bjarne” og ”Lille Bjarne”.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7" name="Billede 8">
            <a:extLst>
              <a:ext uri="{FF2B5EF4-FFF2-40B4-BE49-F238E27FC236}">
                <a16:creationId xmlns:a16="http://schemas.microsoft.com/office/drawing/2014/main" id="{3569590F-1F9B-FCA9-7481-A399A1400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7027" y="1276943"/>
            <a:ext cx="64770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A97DAABD-746E-1376-8C25-FF35C3C695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79" y="5526243"/>
            <a:ext cx="5263390" cy="10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468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875A0F-AF56-BE45-1800-D61E5C815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469519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da-DK" sz="53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Køretøjer og materiel</a:t>
            </a:r>
            <a:b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3EC1C36-5B15-AF42-0174-698C3E1713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6459" y="1736213"/>
            <a:ext cx="1147988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Odin1 Skelner ikke mellem køretøjer og materiel. Det gør vi i Odin2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a-DK" altLang="da-DK" sz="1800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Vi har derfor indsat ODIN1 køretøjer i både køretøjsarket og i materielarket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da-DK" altLang="da-DK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Du skal derfor vælge hvad der er køretøjer</a:t>
            </a:r>
            <a:r>
              <a:rPr lang="da-DK" altLang="da-DK" sz="1800" dirty="0"/>
              <a:t> og hvad der er materiel. </a:t>
            </a: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688BCDD7-87D2-8B6A-6895-68CE732E9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79" y="5526243"/>
            <a:ext cx="5263390" cy="10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18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88EA49-F857-4A14-0D09-D40D76E5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sz="4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Opdeling af data. </a:t>
            </a:r>
            <a:b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11DD39-C932-6324-3AC7-45749C26A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1" y="2037545"/>
            <a:ext cx="10515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da-DK" dirty="0"/>
              <a:t>For at opdele køretøjer og materiel i hvert sit ark har vi lavet et system.</a:t>
            </a:r>
          </a:p>
          <a:p>
            <a:r>
              <a:rPr lang="da-DK" dirty="0"/>
              <a:t>I kolonne A vil I kunne se røde felter hele vejen ned.</a:t>
            </a:r>
          </a:p>
          <a:p>
            <a:r>
              <a:rPr lang="da-DK" dirty="0"/>
              <a:t>Den røde farve er der, hvis et køretøj/materiel står i begge ark. Hvis det kun står i ét ark, er farven hvid.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altLang="da-DK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123" name="Billede 18">
            <a:extLst>
              <a:ext uri="{FF2B5EF4-FFF2-40B4-BE49-F238E27FC236}">
                <a16:creationId xmlns:a16="http://schemas.microsoft.com/office/drawing/2014/main" id="{FAC4B635-1DF9-85BB-10A9-6D6BD844B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25" y="3273269"/>
            <a:ext cx="11402216" cy="184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55E35F03-C652-9CCC-B53E-31B1F749A99A}"/>
              </a:ext>
            </a:extLst>
          </p:cNvPr>
          <p:cNvSpPr/>
          <p:nvPr/>
        </p:nvSpPr>
        <p:spPr>
          <a:xfrm>
            <a:off x="193547" y="3044068"/>
            <a:ext cx="1289304" cy="267049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048F9C7-3BFB-524F-E407-1DBAFCE9D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79" y="5526243"/>
            <a:ext cx="5263390" cy="10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729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B73E06-B13E-AB1B-DD0A-B594BB9DD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a-DK" sz="4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Fremgangsmåde.</a:t>
            </a:r>
            <a:br>
              <a:rPr lang="da-D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FCE56D-3F15-FE35-3F12-87AF5A921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2370"/>
            <a:ext cx="10515600" cy="526843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a-DK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 Arket </a:t>
            </a:r>
            <a:r>
              <a:rPr lang="da-DK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Koretøjer</a:t>
            </a:r>
            <a:endParaRPr lang="da-DK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a-DK" sz="1800" dirty="0"/>
              <a:t>Start først med at markere det, der er materiel, i arket Køretøjer. Dette kan man gøre enkeltvis eller ved at holde </a:t>
            </a:r>
            <a:r>
              <a:rPr lang="da-DK" sz="1800" dirty="0" err="1"/>
              <a:t>Ctrl</a:t>
            </a:r>
            <a:r>
              <a:rPr lang="da-DK" sz="1800" dirty="0"/>
              <a:t>-knappen nede og vælge de rækker, de står i. Man markerer hele rækken ved at trykke på tallet længst til venstre, som vist på billedet.</a:t>
            </a:r>
            <a:endParaRPr lang="da-DK" sz="1800" kern="0" dirty="0">
              <a:effectLst/>
              <a:ea typeface="Times New Roman" panose="02020603050405020304" pitchFamily="18" charset="0"/>
            </a:endParaRPr>
          </a:p>
          <a:p>
            <a:endParaRPr lang="da-DK" sz="1800" kern="0" dirty="0">
              <a:ea typeface="Times New Roman" panose="02020603050405020304" pitchFamily="18" charset="0"/>
            </a:endParaRPr>
          </a:p>
          <a:p>
            <a:endParaRPr lang="da-DK" sz="1800" kern="0" dirty="0">
              <a:effectLst/>
              <a:ea typeface="Times New Roman" panose="02020603050405020304" pitchFamily="18" charset="0"/>
            </a:endParaRPr>
          </a:p>
          <a:p>
            <a:endParaRPr lang="da-DK" sz="1800" kern="0" dirty="0">
              <a:ea typeface="Times New Roman" panose="02020603050405020304" pitchFamily="18" charset="0"/>
            </a:endParaRPr>
          </a:p>
          <a:p>
            <a:endParaRPr lang="da-DK" sz="1800" kern="0" dirty="0">
              <a:effectLst/>
              <a:ea typeface="Times New Roman" panose="02020603050405020304" pitchFamily="18" charset="0"/>
            </a:endParaRPr>
          </a:p>
          <a:p>
            <a:endParaRPr lang="da-DK" sz="1800" kern="0" dirty="0">
              <a:ea typeface="Times New Roman" panose="02020603050405020304" pitchFamily="18" charset="0"/>
            </a:endParaRPr>
          </a:p>
          <a:p>
            <a:endParaRPr lang="da-DK" sz="1800" kern="0" dirty="0">
              <a:effectLst/>
              <a:ea typeface="Times New Roman" panose="02020603050405020304" pitchFamily="18" charset="0"/>
            </a:endParaRPr>
          </a:p>
          <a:p>
            <a:r>
              <a:rPr lang="da-DK" sz="18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Tryk derefter på Delete (Del)-knappen for at slette </a:t>
            </a:r>
            <a:r>
              <a:rPr lang="da-DK" sz="18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data i rækken</a:t>
            </a:r>
            <a:r>
              <a:rPr lang="da-DK" sz="18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Det er meget vigtigt ikke at slette rækken, men kun at slette data i rækken.</a:t>
            </a:r>
          </a:p>
          <a:p>
            <a:r>
              <a:rPr lang="da-DK" sz="18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Begge ark skal til slut stadig indeholde det samme antal rækker, som det oprindelige ark. </a:t>
            </a:r>
          </a:p>
          <a:p>
            <a:endParaRPr lang="da-DK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407C8A5-6518-3AD3-B204-F33F7D3B8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257" y="2260289"/>
            <a:ext cx="2276475" cy="2095500"/>
          </a:xfrm>
          <a:prstGeom prst="rect">
            <a:avLst/>
          </a:prstGeom>
        </p:spPr>
      </p:pic>
      <p:sp>
        <p:nvSpPr>
          <p:cNvPr id="5" name="Pil: nedad 4">
            <a:extLst>
              <a:ext uri="{FF2B5EF4-FFF2-40B4-BE49-F238E27FC236}">
                <a16:creationId xmlns:a16="http://schemas.microsoft.com/office/drawing/2014/main" id="{0D3A1018-74BA-6780-5CC5-309913CEEE3B}"/>
              </a:ext>
            </a:extLst>
          </p:cNvPr>
          <p:cNvSpPr/>
          <p:nvPr/>
        </p:nvSpPr>
        <p:spPr>
          <a:xfrm rot="16827227">
            <a:off x="5046161" y="2410897"/>
            <a:ext cx="704088" cy="9326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E07DE2D-076C-88B1-06C5-6645D6631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975" y="5725630"/>
            <a:ext cx="5263390" cy="10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98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94D7328C-1201-3D5E-7C2C-089E097F75C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91286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95" imgH="95" progId="TCLayout.ActiveDocument.1">
                  <p:embed/>
                </p:oleObj>
              </mc:Choice>
              <mc:Fallback>
                <p:oleObj name="think-cell Slide" r:id="rId3" imgW="95" imgH="9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57EB1C-95EE-7EB4-78D7-03995FDDF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1925"/>
            <a:ext cx="7491984" cy="5697805"/>
          </a:xfrm>
        </p:spPr>
        <p:txBody>
          <a:bodyPr/>
          <a:lstStyle/>
          <a:p>
            <a:r>
              <a:rPr lang="da-DK" dirty="0"/>
              <a:t>Arkene udfyldes som før, hvor der skal tages valg ved blå felter.</a:t>
            </a:r>
          </a:p>
          <a:p>
            <a:r>
              <a:rPr lang="da-DK" dirty="0"/>
              <a:t>Orange felter skal udfyldes af beredskabsstyrelsen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D533CD3-ADF1-897A-68EE-F0A17C7002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1974" y="1163438"/>
            <a:ext cx="2438740" cy="467742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3547C352-BF37-1FB2-45D5-EF29925C34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27" y="5544531"/>
            <a:ext cx="5263390" cy="10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61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66DC4C-6D67-C4D7-73A9-4A776BD3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Rækkefølge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A2B7C2E-63A2-3094-B89A-3C80141D1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61816" cy="4351338"/>
          </a:xfrm>
        </p:spPr>
        <p:txBody>
          <a:bodyPr/>
          <a:lstStyle/>
          <a:p>
            <a:r>
              <a:rPr lang="da-DK" dirty="0"/>
              <a:t>I kolonnen rækkefølge, kan i angive hvilken rækkefølge i ønsker at se jeg mandskab, køretøjer og materiel i. kolonnen findes i alle ark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F1CDC6D-925F-F5B4-9EDF-C05312750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27" y="5544531"/>
            <a:ext cx="5263390" cy="10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25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2">
            <a:extLst>
              <a:ext uri="{FF2B5EF4-FFF2-40B4-BE49-F238E27FC236}">
                <a16:creationId xmlns:a16="http://schemas.microsoft.com/office/drawing/2014/main" id="{34925D7D-B7F1-12D8-6EE7-284D8D6468BD}"/>
              </a:ext>
            </a:extLst>
          </p:cNvPr>
          <p:cNvSpPr txBox="1">
            <a:spLocks/>
          </p:cNvSpPr>
          <p:nvPr/>
        </p:nvSpPr>
        <p:spPr>
          <a:xfrm>
            <a:off x="838200" y="521925"/>
            <a:ext cx="7491984" cy="56978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Status ark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FD63280A-7C84-9CFA-7C27-8C66FC013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88495"/>
            <a:ext cx="1733550" cy="108585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6A72F777-439A-9B8F-A3DB-D8394BE4A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48306"/>
            <a:ext cx="3409950" cy="1285875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784FA4EB-5D9E-1DDD-347D-B665A836A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50" y="4362593"/>
            <a:ext cx="3276600" cy="122872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A581B5A-C150-0262-7BB2-FDB5906397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079" y="5526243"/>
            <a:ext cx="5263390" cy="10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873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TUSGUID" val="466fe30d-9a43-4c3b-b7ec-ddf3b00f09c8"/>
  <p:tag name="KLASSIFIKATION" val="IKKE KLASSIFICERE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itus xmlns="http://schemas.titus.com/TitusProperties/">
  <TitusGUID xmlns="">466fe30d-9a43-4c3b-b7ec-ddf3b00f09c8</TitusGUID>
  <TitusMetadata xmlns="">eyJucyI6ImZvcnN2YXJldC5maWluLmRrIiwicHJvcHMiOlt7Im4iOiJLbGFzc2lmaWthdGlvbiIsInZhbHMiOlt7InZhbHVlIjoiSUtLRSBLTEFTU0lGSUNFUkVUIn1dfSx7Im4iOiJNYWVya25pbmciLCJ2YWxzIjpbXX1dfQ==</TitusMetadata>
</titus>
</file>

<file path=customXml/itemProps1.xml><?xml version="1.0" encoding="utf-8"?>
<ds:datastoreItem xmlns:ds="http://schemas.openxmlformats.org/officeDocument/2006/customXml" ds:itemID="{515FCFA4-3B93-4027-A782-9F57081BB54C}">
  <ds:schemaRefs>
    <ds:schemaRef ds:uri="http://schemas.titus.com/TitusProperties/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640</Words>
  <Application>Microsoft Office PowerPoint</Application>
  <PresentationFormat>Widescreen</PresentationFormat>
  <Paragraphs>57</Paragraphs>
  <Slides>13</Slides>
  <Notes>1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Office-tema</vt:lpstr>
      <vt:lpstr>think-cell Slide</vt:lpstr>
      <vt:lpstr>I modtager alle en Excel-fil, som indeholder tre ark, der skal udfyldes.</vt:lpstr>
      <vt:lpstr>PowerPoint-præsentation</vt:lpstr>
      <vt:lpstr>Alt den data, som I ser i arkene, er det, vi har fra ODIN1 </vt:lpstr>
      <vt:lpstr>Mandskabsarket    </vt:lpstr>
      <vt:lpstr>Personer, som tidligere har haft samme ansættelsesstatus/ stillingsbetegnelse på forskellige stationer, kan nu kun være tilknyttet én primærstation</vt:lpstr>
      <vt:lpstr>I ODIN2 har vi ikke frivillig- eller indsatslederstation </vt:lpstr>
      <vt:lpstr>Alias i Mandskabsarket </vt:lpstr>
      <vt:lpstr>Køretøjer og materiel  </vt:lpstr>
      <vt:lpstr>Opdeling af data.  </vt:lpstr>
      <vt:lpstr>Fremgangsmåde. </vt:lpstr>
      <vt:lpstr>PowerPoint-præsentation</vt:lpstr>
      <vt:lpstr>Rækkefølge </vt:lpstr>
      <vt:lpstr>PowerPoint-præsentation</vt:lpstr>
    </vt:vector>
  </TitlesOfParts>
  <Company>Forsvaret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Petersen, Thomas Alexander</dc:creator>
  <cp:lastModifiedBy>Petersen, Thomas Alexander</cp:lastModifiedBy>
  <cp:revision>9</cp:revision>
  <dcterms:created xsi:type="dcterms:W3CDTF">2026-09-08T11:00:29Z</dcterms:created>
  <dcterms:modified xsi:type="dcterms:W3CDTF">2026-09-21T12:46:33Z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466fe30d-9a43-4c3b-b7ec-ddf3b00f09c8</vt:lpwstr>
  </property>
  <property fmtid="{D5CDD505-2E9C-101B-9397-08002B2CF9AE}" pid="3" name="Klassifikation">
    <vt:lpwstr>IKKE KLASSIFICERET</vt:lpwstr>
  </property>
  <property fmtid="{D5CDD505-2E9C-101B-9397-08002B2CF9AE}" pid="4" name="Maerkning">
    <vt:lpwstr/>
  </property>
</Properties>
</file>