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358" r:id="rId2"/>
    <p:sldId id="357" r:id="rId3"/>
    <p:sldId id="392" r:id="rId4"/>
    <p:sldId id="391" r:id="rId5"/>
    <p:sldId id="393" r:id="rId6"/>
    <p:sldId id="390" r:id="rId7"/>
    <p:sldId id="362" r:id="rId8"/>
    <p:sldId id="394" r:id="rId9"/>
    <p:sldId id="406" r:id="rId10"/>
    <p:sldId id="396" r:id="rId11"/>
    <p:sldId id="399" r:id="rId12"/>
    <p:sldId id="412" r:id="rId13"/>
    <p:sldId id="413" r:id="rId14"/>
    <p:sldId id="415" r:id="rId15"/>
    <p:sldId id="397" r:id="rId16"/>
    <p:sldId id="408" r:id="rId17"/>
    <p:sldId id="398" r:id="rId18"/>
    <p:sldId id="400" r:id="rId19"/>
    <p:sldId id="410" r:id="rId20"/>
    <p:sldId id="411" r:id="rId21"/>
    <p:sldId id="401" r:id="rId22"/>
    <p:sldId id="402" r:id="rId23"/>
    <p:sldId id="403" r:id="rId24"/>
    <p:sldId id="405" r:id="rId25"/>
    <p:sldId id="409" r:id="rId26"/>
    <p:sldId id="395" r:id="rId2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5">
          <p15:clr>
            <a:srgbClr val="A4A3A4"/>
          </p15:clr>
        </p15:guide>
        <p15:guide id="2" orient="horz" pos="3786">
          <p15:clr>
            <a:srgbClr val="A4A3A4"/>
          </p15:clr>
        </p15:guide>
        <p15:guide id="3" orient="horz" pos="1468">
          <p15:clr>
            <a:srgbClr val="A4A3A4"/>
          </p15:clr>
        </p15:guide>
        <p15:guide id="4" pos="477">
          <p15:clr>
            <a:srgbClr val="A4A3A4"/>
          </p15:clr>
        </p15:guide>
        <p15:guide id="5" pos="5535">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EFEE"/>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6" autoAdjust="0"/>
    <p:restoredTop sz="56662" autoAdjust="0"/>
  </p:normalViewPr>
  <p:slideViewPr>
    <p:cSldViewPr snapToGrid="0" showGuides="1">
      <p:cViewPr varScale="1">
        <p:scale>
          <a:sx n="49" d="100"/>
          <a:sy n="49" d="100"/>
        </p:scale>
        <p:origin x="2395" y="67"/>
      </p:cViewPr>
      <p:guideLst>
        <p:guide orient="horz" pos="725"/>
        <p:guide orient="horz" pos="3786"/>
        <p:guide orient="horz" pos="1468"/>
        <p:guide pos="477"/>
        <p:guide pos="5535"/>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200" d="100"/>
          <a:sy n="200" d="100"/>
        </p:scale>
        <p:origin x="1422" y="-124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1" y="9445170"/>
            <a:ext cx="2949099" cy="498931"/>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3"/>
          </p:nvPr>
        </p:nvSpPr>
        <p:spPr>
          <a:xfrm>
            <a:off x="3854940" y="9445170"/>
            <a:ext cx="2949099" cy="498931"/>
          </a:xfrm>
          <a:prstGeom prst="rect">
            <a:avLst/>
          </a:prstGeom>
        </p:spPr>
        <p:txBody>
          <a:bodyPr vert="horz" lIns="91431" tIns="45715" rIns="91431" bIns="45715"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4940" y="0"/>
            <a:ext cx="2949099" cy="498932"/>
          </a:xfrm>
          <a:prstGeom prst="rect">
            <a:avLst/>
          </a:prstGeom>
        </p:spPr>
        <p:txBody>
          <a:bodyPr vert="horz" lIns="91431" tIns="45715" rIns="91431" bIns="45715" rtlCol="0"/>
          <a:lstStyle>
            <a:lvl1pPr algn="r">
              <a:defRPr sz="1200"/>
            </a:lvl1pPr>
          </a:lstStyle>
          <a:p>
            <a:fld id="{13F6AEEE-E778-402E-8B8F-9A98AED26EB8}" type="datetimeFigureOut">
              <a:rPr lang="en-GB" smtClean="0"/>
              <a:t>29/11/2022</a:t>
            </a:fld>
            <a:endParaRPr lang="en-GB"/>
          </a:p>
        </p:txBody>
      </p:sp>
      <p:sp>
        <p:nvSpPr>
          <p:cNvPr id="9" name="Header Placeholder 8"/>
          <p:cNvSpPr>
            <a:spLocks noGrp="1"/>
          </p:cNvSpPr>
          <p:nvPr>
            <p:ph type="hdr" sz="quarter"/>
          </p:nvPr>
        </p:nvSpPr>
        <p:spPr>
          <a:xfrm>
            <a:off x="1" y="0"/>
            <a:ext cx="2949099" cy="498932"/>
          </a:xfrm>
          <a:prstGeom prst="rect">
            <a:avLst/>
          </a:prstGeom>
        </p:spPr>
        <p:txBody>
          <a:bodyPr vert="horz" lIns="91431" tIns="45715" rIns="91431" bIns="45715"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0562" y="4785599"/>
            <a:ext cx="5444490" cy="3915489"/>
          </a:xfrm>
          <a:prstGeom prst="rect">
            <a:avLst/>
          </a:prstGeom>
        </p:spPr>
        <p:txBody>
          <a:bodyPr vert="horz" lIns="91431" tIns="45715" rIns="91431" bIns="4571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4940" y="0"/>
            <a:ext cx="2949099" cy="498932"/>
          </a:xfrm>
          <a:prstGeom prst="rect">
            <a:avLst/>
          </a:prstGeom>
        </p:spPr>
        <p:txBody>
          <a:bodyPr vert="horz" lIns="91431" tIns="45715" rIns="91431" bIns="45715" rtlCol="0"/>
          <a:lstStyle>
            <a:lvl1pPr algn="r">
              <a:defRPr sz="1000"/>
            </a:lvl1pPr>
          </a:lstStyle>
          <a:p>
            <a:fld id="{1386E511-D742-4EFE-90B5-C9FC42762E0F}" type="datetimeFigureOut">
              <a:rPr lang="en-GB" smtClean="0"/>
              <a:pPr/>
              <a:t>29/11/2022</a:t>
            </a:fld>
            <a:endParaRPr lang="en-GB"/>
          </a:p>
        </p:txBody>
      </p:sp>
      <p:sp>
        <p:nvSpPr>
          <p:cNvPr id="10" name="Slide Number Placeholder 9"/>
          <p:cNvSpPr>
            <a:spLocks noGrp="1"/>
          </p:cNvSpPr>
          <p:nvPr>
            <p:ph type="sldNum" sz="quarter" idx="5"/>
          </p:nvPr>
        </p:nvSpPr>
        <p:spPr>
          <a:xfrm>
            <a:off x="3854940" y="9445170"/>
            <a:ext cx="2949099" cy="498931"/>
          </a:xfrm>
          <a:prstGeom prst="rect">
            <a:avLst/>
          </a:prstGeom>
        </p:spPr>
        <p:txBody>
          <a:bodyPr vert="horz" lIns="91431" tIns="45715" rIns="91431" bIns="45715"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1" y="9445170"/>
            <a:ext cx="2949099" cy="498931"/>
          </a:xfrm>
          <a:prstGeom prst="rect">
            <a:avLst/>
          </a:prstGeom>
        </p:spPr>
        <p:txBody>
          <a:bodyPr vert="horz" lIns="91431" tIns="45715" rIns="91431" bIns="45715"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31" tIns="45715" rIns="91431" bIns="45715" rtlCol="0" anchor="ctr"/>
          <a:lstStyle/>
          <a:p>
            <a:endParaRPr lang="en-GB"/>
          </a:p>
        </p:txBody>
      </p:sp>
      <p:sp>
        <p:nvSpPr>
          <p:cNvPr id="13" name="Header Placeholder 12"/>
          <p:cNvSpPr>
            <a:spLocks noGrp="1"/>
          </p:cNvSpPr>
          <p:nvPr>
            <p:ph type="hdr" sz="quarter"/>
          </p:nvPr>
        </p:nvSpPr>
        <p:spPr>
          <a:xfrm>
            <a:off x="1" y="0"/>
            <a:ext cx="2949099" cy="498932"/>
          </a:xfrm>
          <a:prstGeom prst="rect">
            <a:avLst/>
          </a:prstGeom>
        </p:spPr>
        <p:txBody>
          <a:bodyPr vert="horz" lIns="91431" tIns="45715" rIns="91431" bIns="45715"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Vært og/eller facilitator byder velkommen.</a:t>
            </a:r>
          </a:p>
          <a:p>
            <a:r>
              <a:rPr lang="da-DK" dirty="0" smtClean="0"/>
              <a:t>Der fortælles kort om baggrunden for øvelsen og forventningerne til den.</a:t>
            </a:r>
          </a:p>
          <a:p>
            <a:endParaRPr lang="da-DK" dirty="0" smtClean="0"/>
          </a:p>
          <a:p>
            <a:r>
              <a:rPr lang="da-DK" dirty="0" smtClean="0"/>
              <a:t>Facilitatorer orienterer herefter deltagerne om, hvad en diskussionsøvelse (dilemmaøvelse) er samt om den forventede varighed (2-3 timer).</a:t>
            </a:r>
          </a:p>
          <a:p>
            <a:endParaRPr lang="da-DK" dirty="0"/>
          </a:p>
          <a:p>
            <a:r>
              <a:rPr lang="da-DK" dirty="0" smtClean="0"/>
              <a:t>Hvis der er behov for det, kan der gennemføres en kort præsentationsrunde, fx navn, afdeling og funktion.</a:t>
            </a:r>
          </a:p>
          <a:p>
            <a:endParaRPr lang="da-DK" dirty="0"/>
          </a:p>
          <a:p>
            <a:endParaRPr lang="da-DK" dirty="0" smtClean="0"/>
          </a:p>
          <a:p>
            <a:endParaRPr lang="da-DK" dirty="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133527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Facilitator beder dernæst deltagerne diskutere de to hovedspørgsmål.</a:t>
            </a:r>
          </a:p>
          <a:p>
            <a:endParaRPr lang="da-DK" b="1" dirty="0" smtClean="0"/>
          </a:p>
          <a:p>
            <a:r>
              <a:rPr lang="da-DK" dirty="0"/>
              <a:t>Facilitator kan eventuelt stimulere og udfordre diskussionerne med følgende supplerende spørgsmål:</a:t>
            </a:r>
          </a:p>
          <a:p>
            <a:pPr>
              <a:buFontTx/>
              <a:buNone/>
            </a:pPr>
            <a:endParaRPr lang="da-DK" baseline="0" dirty="0" smtClean="0"/>
          </a:p>
          <a:p>
            <a:pPr marL="171450" indent="-171450">
              <a:buFont typeface="Arial" panose="020B0604020202020204" pitchFamily="34" charset="0"/>
              <a:buChar char="•"/>
            </a:pPr>
            <a:r>
              <a:rPr lang="da-DK" dirty="0" smtClean="0"/>
              <a:t>Har organisationen nødstrømsforsyning? – hvor længe vil den kunne virke?</a:t>
            </a:r>
          </a:p>
          <a:p>
            <a:pPr marL="171450" indent="-171450">
              <a:buFont typeface="Arial" panose="020B0604020202020204" pitchFamily="34" charset="0"/>
              <a:buChar char="•"/>
            </a:pPr>
            <a:r>
              <a:rPr lang="da-DK" dirty="0" smtClean="0"/>
              <a:t>Hvornår er nødstrømsforsyningen senest blevet testet?</a:t>
            </a:r>
          </a:p>
          <a:p>
            <a:pPr marL="171450" indent="-171450">
              <a:buFont typeface="Arial" panose="020B0604020202020204" pitchFamily="34" charset="0"/>
              <a:buChar char="•"/>
            </a:pPr>
            <a:r>
              <a:rPr lang="da-DK" dirty="0" smtClean="0"/>
              <a:t>Hvilke </a:t>
            </a:r>
            <a:r>
              <a:rPr lang="da-DK" dirty="0"/>
              <a:t>kerneopgaver og funktioner bliver (eller kan blive) påvirket af, at elforsyningen er afbrudt?</a:t>
            </a:r>
          </a:p>
          <a:p>
            <a:pPr marL="171450" indent="-171450">
              <a:buFont typeface="Arial" panose="020B0604020202020204" pitchFamily="34" charset="0"/>
              <a:buChar char="•"/>
            </a:pPr>
            <a:r>
              <a:rPr lang="da-DK" dirty="0"/>
              <a:t>Hvilke myndigheder, virksomheder eller organisationer kan hjælpe jer? </a:t>
            </a:r>
            <a:endParaRPr lang="da-DK" dirty="0" smtClean="0"/>
          </a:p>
          <a:p>
            <a:pPr marL="171450" indent="-171450">
              <a:buFont typeface="Arial" panose="020B0604020202020204" pitchFamily="34" charset="0"/>
              <a:buChar char="•"/>
            </a:pPr>
            <a:r>
              <a:rPr lang="da-DK" dirty="0" smtClean="0"/>
              <a:t>Hvilke myndigheder, virksomheder eller organisationer er afhængige af jeres ydelser eller services?</a:t>
            </a:r>
            <a:endParaRPr lang="da-DK" dirty="0"/>
          </a:p>
          <a:p>
            <a:pPr marL="171450" indent="-171450">
              <a:buFont typeface="Arial" panose="020B0604020202020204" pitchFamily="34" charset="0"/>
              <a:buChar char="•"/>
            </a:pPr>
            <a:r>
              <a:rPr lang="da-DK" dirty="0"/>
              <a:t>Hvilke forholdsregler vil I allerede nu tage</a:t>
            </a:r>
            <a:r>
              <a:rPr lang="da-DK" dirty="0" smtClean="0"/>
              <a:t>? </a:t>
            </a:r>
          </a:p>
          <a:p>
            <a:pPr marL="171450" indent="-171450">
              <a:buFont typeface="Arial" panose="020B0604020202020204" pitchFamily="34" charset="0"/>
              <a:buChar char="•"/>
            </a:pPr>
            <a:r>
              <a:rPr lang="da-DK" dirty="0" smtClean="0"/>
              <a:t>Hvem </a:t>
            </a:r>
            <a:r>
              <a:rPr lang="da-DK" dirty="0"/>
              <a:t>er lead på håndtering af strømafbrydelsen hos jer?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22544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36650" y="1235075"/>
            <a:ext cx="4471988" cy="3355975"/>
          </a:xfrm>
        </p:spPr>
      </p:sp>
      <p:sp>
        <p:nvSpPr>
          <p:cNvPr id="3" name="Pladsholder til noter 2"/>
          <p:cNvSpPr>
            <a:spLocks noGrp="1"/>
          </p:cNvSpPr>
          <p:nvPr>
            <p:ph type="body" idx="1"/>
          </p:nvPr>
        </p:nvSpPr>
        <p:spPr>
          <a:xfrm>
            <a:off x="680562" y="4785598"/>
            <a:ext cx="5444490" cy="454128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Facilitator kan enten før eller efter pausen kort præsentere dette oplæg (denne og efterfølgende slide) om krisers udvikling.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Baggrundsinformation til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er den typiske opfattelse af krisers/beredskabshændelsers forløb.</a:t>
            </a:r>
            <a:r>
              <a:rPr lang="da-DK"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Krisen eskalerer, indtil der er iværksat handlinger, som nedbringer konsekvenserne, og der er iværksat en koordinering af indsatsen.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Så snart kaos-fasen er overstået, vil krisens intensitet og konsekvenser begynde at falde, indtil situationen er normaliseret. </a:t>
            </a:r>
          </a:p>
          <a:p>
            <a:pPr marR="0" lvl="0" algn="l" defTabSz="914400" rtl="0" eaLnBrk="1" fontAlgn="auto" latinLnBrk="0" hangingPunct="1">
              <a:lnSpc>
                <a:spcPct val="100000"/>
              </a:lnSpc>
              <a:spcBef>
                <a:spcPts val="0"/>
              </a:spcBef>
              <a:spcAft>
                <a:spcPts val="0"/>
              </a:spcAft>
              <a:buClrTx/>
              <a:buSzTx/>
              <a:tabLst/>
              <a:defRPr/>
            </a:pPr>
            <a:endParaRPr lang="da-DK" sz="10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da-DK" sz="10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Denne antagelse skal man imidlertid udfordre. </a:t>
            </a:r>
          </a:p>
          <a:p>
            <a:pPr marR="0" lvl="0" algn="l" defTabSz="914400" rtl="0" eaLnBrk="1" fontAlgn="auto" latinLnBrk="0" hangingPunct="1">
              <a:lnSpc>
                <a:spcPct val="100000"/>
              </a:lnSpc>
              <a:spcBef>
                <a:spcPts val="0"/>
              </a:spcBef>
              <a:spcAft>
                <a:spcPts val="0"/>
              </a:spcAft>
              <a:buClrTx/>
              <a:buSzTx/>
              <a:tabLst/>
              <a:defRPr/>
            </a:pPr>
            <a:endParaRPr lang="da-DK" dirty="0"/>
          </a:p>
          <a:p>
            <a:pPr marR="0" lvl="0" algn="l" defTabSz="914400" rtl="0" eaLnBrk="1" fontAlgn="auto" latinLnBrk="0" hangingPunct="1">
              <a:lnSpc>
                <a:spcPct val="100000"/>
              </a:lnSpc>
              <a:spcBef>
                <a:spcPts val="0"/>
              </a:spcBef>
              <a:spcAft>
                <a:spcPts val="0"/>
              </a:spcAft>
              <a:buClrTx/>
              <a:buSzTx/>
              <a:tabLst/>
              <a:defRPr/>
            </a:pPr>
            <a:r>
              <a:rPr lang="da-DK" sz="10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Rettidig omhu forudsætter, at man også sætter fokus på, hvordan situationen muligvis kan udvikle sig - negativt og/eller i andre retninger. </a:t>
            </a:r>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67805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36650" y="1235075"/>
            <a:ext cx="4471988" cy="3355975"/>
          </a:xfrm>
        </p:spPr>
      </p:sp>
      <p:sp>
        <p:nvSpPr>
          <p:cNvPr id="3" name="Pladsholder til noter 2"/>
          <p:cNvSpPr>
            <a:spLocks noGrp="1"/>
          </p:cNvSpPr>
          <p:nvPr>
            <p:ph type="body" idx="1"/>
          </p:nvPr>
        </p:nvSpPr>
        <p:spPr>
          <a:xfrm>
            <a:off x="680562" y="4785598"/>
            <a:ext cx="5444490" cy="4541282"/>
          </a:xfrm>
        </p:spPr>
        <p:txBody>
          <a:bodyPr/>
          <a:lstStyle/>
          <a:p>
            <a:r>
              <a:rPr lang="da-DK" b="1" dirty="0"/>
              <a:t>Baggrundsinformation til facilitator</a:t>
            </a:r>
          </a:p>
          <a:p>
            <a:endParaRPr lang="da-DK" dirty="0" smtClean="0"/>
          </a:p>
          <a:p>
            <a:r>
              <a:rPr lang="da-DK" dirty="0" smtClean="0"/>
              <a:t>Situationen kan forværres:</a:t>
            </a:r>
          </a:p>
          <a:p>
            <a:pPr marL="171450" indent="-171450">
              <a:buFont typeface="Arial" panose="020B0604020202020204" pitchFamily="34" charset="0"/>
              <a:buChar char="•"/>
            </a:pPr>
            <a:r>
              <a:rPr lang="da-DK" dirty="0" smtClean="0"/>
              <a:t>Fx ved større geografisk udbredelse, længere varighed, større intensitet end ventet, eller ny information der ændrer forståelsen af, hvad der er på spil.</a:t>
            </a:r>
          </a:p>
          <a:p>
            <a:pPr marL="171450" indent="-171450">
              <a:buFont typeface="Arial" panose="020B0604020202020204" pitchFamily="34" charset="0"/>
              <a:buChar char="•"/>
            </a:pPr>
            <a:endParaRPr lang="da-DK" dirty="0"/>
          </a:p>
          <a:p>
            <a:r>
              <a:rPr lang="da-DK" dirty="0" smtClean="0"/>
              <a:t>Vedholdenhed:</a:t>
            </a:r>
          </a:p>
          <a:p>
            <a:pPr marL="171450" indent="-171450">
              <a:buFont typeface="Arial" panose="020B0604020202020204" pitchFamily="34" charset="0"/>
              <a:buChar char="•"/>
            </a:pPr>
            <a:r>
              <a:rPr lang="da-DK" dirty="0" smtClean="0"/>
              <a:t>Situationen kan blive ved trods iværksatte tiltag.</a:t>
            </a:r>
          </a:p>
          <a:p>
            <a:pPr marL="171450" indent="-171450">
              <a:buFont typeface="Arial" panose="020B0604020202020204" pitchFamily="34" charset="0"/>
              <a:buChar char="•"/>
            </a:pPr>
            <a:endParaRPr lang="da-DK" dirty="0"/>
          </a:p>
          <a:p>
            <a:r>
              <a:rPr lang="da-DK" dirty="0" smtClean="0"/>
              <a:t>Udmattelse:</a:t>
            </a:r>
          </a:p>
          <a:p>
            <a:pPr marL="171450" indent="-171450">
              <a:buFont typeface="Arial" panose="020B0604020202020204" pitchFamily="34" charset="0"/>
              <a:buChar char="•"/>
            </a:pPr>
            <a:r>
              <a:rPr lang="da-DK" dirty="0" smtClean="0"/>
              <a:t>Genopretningen til ny normal går for langsomt.</a:t>
            </a:r>
          </a:p>
          <a:p>
            <a:pPr marL="171450" indent="-171450">
              <a:buFont typeface="Arial" panose="020B0604020202020204" pitchFamily="34" charset="0"/>
              <a:buChar char="•"/>
            </a:pPr>
            <a:endParaRPr lang="da-DK" dirty="0"/>
          </a:p>
          <a:p>
            <a:r>
              <a:rPr lang="da-DK" dirty="0" smtClean="0"/>
              <a:t>Omvæltning:</a:t>
            </a:r>
          </a:p>
          <a:p>
            <a:pPr marL="171450" indent="-171450">
              <a:buFont typeface="Arial" panose="020B0604020202020204" pitchFamily="34" charset="0"/>
              <a:buChar char="•"/>
            </a:pPr>
            <a:r>
              <a:rPr lang="da-DK" dirty="0" smtClean="0"/>
              <a:t>Der sker (pludselig) noget andet, som får en helt anden betydning end hændelsen i udgangssituationen.</a:t>
            </a:r>
          </a:p>
          <a:p>
            <a:pPr marL="171450" indent="-171450">
              <a:buFont typeface="Arial" panose="020B0604020202020204" pitchFamily="34" charset="0"/>
              <a:buChar char="•"/>
            </a:pPr>
            <a:endParaRPr lang="da-DK" dirty="0"/>
          </a:p>
          <a:p>
            <a:endParaRPr lang="da-DK"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85520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36650" y="1235075"/>
            <a:ext cx="4471988" cy="3355975"/>
          </a:xfrm>
        </p:spPr>
      </p:sp>
      <p:sp>
        <p:nvSpPr>
          <p:cNvPr id="3" name="Pladsholder til noter 2"/>
          <p:cNvSpPr>
            <a:spLocks noGrp="1"/>
          </p:cNvSpPr>
          <p:nvPr>
            <p:ph type="body" idx="1"/>
          </p:nvPr>
        </p:nvSpPr>
        <p:spPr>
          <a:xfrm>
            <a:off x="680562" y="4785598"/>
            <a:ext cx="5444490" cy="4541282"/>
          </a:xfrm>
        </p:spPr>
        <p:txBody>
          <a:bodyPr/>
          <a:lstStyle/>
          <a:p>
            <a:r>
              <a:rPr lang="da-DK" dirty="0" smtClean="0"/>
              <a:t>Facilitator oplyser det præcise klokkeslæt, hvor øvelsen genoptages.</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76210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Facilitator orienterer nu om, hvordan situationen har udviklet sig. Tiden skrues frem til kl. 15, hvor medierne fortæller om større strømafbrydelser i form at et egentligt black out.</a:t>
            </a:r>
          </a:p>
          <a:p>
            <a:endParaRPr lang="da-DK" dirty="0"/>
          </a:p>
          <a:p>
            <a:r>
              <a:rPr lang="da-DK" dirty="0" smtClean="0"/>
              <a:t>Også her nævner facilitator, at der ikke er yderligere information til rådighed; det er kort og godt, hvad man ved lige nu.</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389500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Facilitator beder dernæst deltagerne diskutere de </a:t>
            </a:r>
            <a:r>
              <a:rPr lang="da-DK" dirty="0" smtClean="0"/>
              <a:t>tre </a:t>
            </a:r>
            <a:r>
              <a:rPr lang="da-DK" dirty="0"/>
              <a:t>hovedspørgsmål.</a:t>
            </a:r>
          </a:p>
          <a:p>
            <a:endParaRPr lang="da-DK" dirty="0" smtClean="0"/>
          </a:p>
          <a:p>
            <a:r>
              <a:rPr lang="da-DK" dirty="0" smtClean="0"/>
              <a:t>Facilitator </a:t>
            </a:r>
            <a:r>
              <a:rPr lang="da-DK" dirty="0"/>
              <a:t>kan eventuelt stimulere og udfordre diskussionerne med følgende supplerende spørgsmål</a:t>
            </a:r>
            <a:r>
              <a:rPr lang="da-DK" dirty="0" smtClean="0"/>
              <a:t>:</a:t>
            </a:r>
          </a:p>
          <a:p>
            <a:endParaRPr lang="da-DK" dirty="0"/>
          </a:p>
          <a:p>
            <a:pPr marL="171450" indent="-171450">
              <a:buFont typeface="Arial" panose="020B0604020202020204" pitchFamily="34" charset="0"/>
              <a:buChar char="•"/>
            </a:pPr>
            <a:r>
              <a:rPr lang="da-DK" dirty="0" smtClean="0"/>
              <a:t>Vil i</a:t>
            </a:r>
            <a:r>
              <a:rPr lang="da-DK" baseline="0" dirty="0" smtClean="0"/>
              <a:t> aktivere jeres beredskab/krisestyring</a:t>
            </a:r>
            <a:r>
              <a:rPr lang="da-DK" dirty="0" smtClean="0"/>
              <a:t>? – og i givet fald på hvilket trin?</a:t>
            </a:r>
          </a:p>
          <a:p>
            <a:pPr marL="171450" indent="-171450">
              <a:buFont typeface="Arial" panose="020B0604020202020204" pitchFamily="34" charset="0"/>
              <a:buChar char="•"/>
            </a:pPr>
            <a:r>
              <a:rPr lang="da-DK" dirty="0"/>
              <a:t>Hvordan skal krisestaben </a:t>
            </a:r>
            <a:r>
              <a:rPr lang="da-DK" dirty="0" smtClean="0"/>
              <a:t>i så fald sammensættes</a:t>
            </a:r>
            <a:r>
              <a:rPr lang="da-DK" dirty="0"/>
              <a:t>? </a:t>
            </a:r>
          </a:p>
          <a:p>
            <a:pPr marL="171450" indent="-171450">
              <a:buFont typeface="Arial" panose="020B0604020202020204" pitchFamily="34" charset="0"/>
              <a:buChar char="•"/>
            </a:pPr>
            <a:r>
              <a:rPr lang="da-DK" dirty="0"/>
              <a:t>Hvilke støttefunktioner </a:t>
            </a:r>
            <a:r>
              <a:rPr lang="da-DK" dirty="0" smtClean="0"/>
              <a:t>kan der være behov </a:t>
            </a:r>
            <a:r>
              <a:rPr lang="da-DK" dirty="0"/>
              <a:t>for at etablere?</a:t>
            </a:r>
          </a:p>
          <a:p>
            <a:pPr marL="171450" indent="-171450">
              <a:buFont typeface="Arial" panose="020B0604020202020204" pitchFamily="34" charset="0"/>
              <a:buChar char="•"/>
            </a:pPr>
            <a:r>
              <a:rPr lang="da-DK" dirty="0" smtClean="0"/>
              <a:t>Hvordan vil jeres it-systemer</a:t>
            </a:r>
            <a:r>
              <a:rPr lang="da-DK" baseline="0" dirty="0" smtClean="0"/>
              <a:t> og telekommunikationssystemer blive påvirket ved denne udvikling?</a:t>
            </a:r>
          </a:p>
          <a:p>
            <a:pPr marL="171450" indent="-171450">
              <a:buFont typeface="Arial" panose="020B0604020202020204" pitchFamily="34" charset="0"/>
              <a:buChar char="•"/>
            </a:pPr>
            <a:r>
              <a:rPr lang="da-DK" baseline="0" dirty="0" smtClean="0"/>
              <a:t>Hvilke kritiske funktioner og kerneopgaver er især truet?</a:t>
            </a:r>
          </a:p>
          <a:p>
            <a:pPr marL="171450" indent="-171450">
              <a:buFont typeface="Arial" panose="020B0604020202020204" pitchFamily="34" charset="0"/>
              <a:buChar char="•"/>
            </a:pPr>
            <a:r>
              <a:rPr lang="da-DK" baseline="0" dirty="0" smtClean="0"/>
              <a:t>Hvor længe kan disse funktioner opretholdes uden elforsyning / på reserveløsninger?</a:t>
            </a:r>
          </a:p>
          <a:p>
            <a:pPr marL="171450" indent="-171450">
              <a:buFont typeface="Arial" panose="020B0604020202020204" pitchFamily="34" charset="0"/>
              <a:buChar char="•"/>
            </a:pPr>
            <a:r>
              <a:rPr lang="da-DK" dirty="0" smtClean="0"/>
              <a:t>Hvordan identificerer</a:t>
            </a:r>
            <a:r>
              <a:rPr lang="da-DK" baseline="0" dirty="0" smtClean="0"/>
              <a:t> I hvilke øvrige funktioner og opgaver, der kan blive truet?</a:t>
            </a:r>
            <a:endParaRPr lang="da-DK" dirty="0" smtClean="0"/>
          </a:p>
          <a:p>
            <a:pPr marL="171450" indent="-171450">
              <a:buFont typeface="Arial" panose="020B0604020202020204" pitchFamily="34" charset="0"/>
              <a:buChar char="•"/>
            </a:pPr>
            <a:r>
              <a:rPr lang="da-DK" b="0" dirty="0" smtClean="0"/>
              <a:t>Hvordan</a:t>
            </a:r>
            <a:r>
              <a:rPr lang="da-DK" b="0" baseline="0" dirty="0" smtClean="0"/>
              <a:t> vil I sikre, at der løbende er overblik konsekvenser af den manglende elforsyning?</a:t>
            </a:r>
          </a:p>
          <a:p>
            <a:pPr marL="171450" indent="-171450">
              <a:buFont typeface="Arial" panose="020B0604020202020204" pitchFamily="34" charset="0"/>
              <a:buChar char="•"/>
            </a:pPr>
            <a:r>
              <a:rPr lang="da-DK" b="0" baseline="0" dirty="0" smtClean="0"/>
              <a:t>Hvilke (kritiske) leverancer og forsyninger samt backup- og nødløsninger er I afhængige af?</a:t>
            </a:r>
          </a:p>
          <a:p>
            <a:pPr marL="171450" indent="-171450">
              <a:buFont typeface="Arial" panose="020B0604020202020204" pitchFamily="34" charset="0"/>
              <a:buChar char="•"/>
            </a:pPr>
            <a:r>
              <a:rPr lang="da-DK" b="0" baseline="0" dirty="0" smtClean="0"/>
              <a:t>Hvordan tænker I, at disse leverancer, forsyninger og løsninger selv kan blive påvirket ved en strømafbrydelse?</a:t>
            </a:r>
          </a:p>
          <a:p>
            <a:pPr marL="171450" indent="-171450">
              <a:buFont typeface="Arial" panose="020B0604020202020204" pitchFamily="34" charset="0"/>
              <a:buChar char="•"/>
            </a:pPr>
            <a:r>
              <a:rPr lang="da-DK" b="0" baseline="0" dirty="0" smtClean="0"/>
              <a:t>Hvordan vil I genetablere normal drift, når elforsyningen atter er vendt tilbage?</a:t>
            </a:r>
          </a:p>
          <a:p>
            <a:pPr marL="171450" indent="-171450">
              <a:buFont typeface="Arial" panose="020B0604020202020204" pitchFamily="34" charset="0"/>
              <a:buChar char="•"/>
            </a:pPr>
            <a:r>
              <a:rPr lang="da-DK" b="0" baseline="0" dirty="0" smtClean="0"/>
              <a:t>Hvis ikke ”Plan B” kan anvendes, hvad er så jeres ”Plan C”?</a:t>
            </a:r>
          </a:p>
          <a:p>
            <a:pPr marL="171450" indent="-171450">
              <a:buFont typeface="Arial" panose="020B0604020202020204" pitchFamily="34" charset="0"/>
              <a:buChar char="•"/>
            </a:pPr>
            <a:endParaRPr lang="da-DK" b="0" baseline="0"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1913255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Facilitator orienterer nu om, hvordan situationen har udviklet sig. Tiden skrues frem til kl. </a:t>
            </a:r>
            <a:r>
              <a:rPr lang="da-DK" dirty="0" smtClean="0"/>
              <a:t>17, hvor Energistyrelsen orienterer om udviklingen i situationen.</a:t>
            </a:r>
          </a:p>
        </p:txBody>
      </p:sp>
      <p:sp>
        <p:nvSpPr>
          <p:cNvPr id="4" name="Pladsholder til dias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962066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Facilitator beder dernæst deltagerne diskutere de tre hovedspørgsmål.</a:t>
            </a:r>
          </a:p>
          <a:p>
            <a:endParaRPr lang="da-DK" dirty="0"/>
          </a:p>
          <a:p>
            <a:r>
              <a:rPr lang="da-DK" dirty="0"/>
              <a:t>Facilitator kan eventuelt stimulere og udfordre diskussionerne med følgende supplerende spørgsmål:</a:t>
            </a:r>
          </a:p>
          <a:p>
            <a:endParaRPr lang="da-DK" dirty="0" smtClean="0"/>
          </a:p>
          <a:p>
            <a:pPr marL="171450" indent="-171450">
              <a:buFont typeface="Arial" panose="020B0604020202020204" pitchFamily="34" charset="0"/>
              <a:buChar char="•"/>
            </a:pPr>
            <a:r>
              <a:rPr lang="da-DK" dirty="0" smtClean="0"/>
              <a:t>Hvis jeres beredskab ikke allerede er aktiveret, vil I da aktivere det nu? – og i givet fald på hvilket aktiveringstrin?</a:t>
            </a:r>
          </a:p>
          <a:p>
            <a:pPr marL="171450" indent="-171450">
              <a:buFont typeface="Arial" panose="020B0604020202020204" pitchFamily="34" charset="0"/>
              <a:buChar char="•"/>
            </a:pPr>
            <a:r>
              <a:rPr lang="da-DK" dirty="0" smtClean="0"/>
              <a:t>Hvis jeres beredskab er aktiveret, vil I</a:t>
            </a:r>
            <a:r>
              <a:rPr lang="da-DK" baseline="0" dirty="0" smtClean="0"/>
              <a:t> da forhøje beredskabet i den aktuelle situation?</a:t>
            </a:r>
            <a:endParaRPr lang="da-DK" dirty="0" smtClean="0"/>
          </a:p>
          <a:p>
            <a:pPr marL="171450" indent="-171450">
              <a:buFont typeface="Arial" panose="020B0604020202020204" pitchFamily="34" charset="0"/>
              <a:buChar char="•"/>
            </a:pPr>
            <a:r>
              <a:rPr lang="da-DK" dirty="0" smtClean="0"/>
              <a:t>Hvilke opgaver har</a:t>
            </a:r>
            <a:r>
              <a:rPr lang="da-DK" baseline="0" dirty="0" smtClean="0"/>
              <a:t> I nu som krisestab/organisation?</a:t>
            </a:r>
          </a:p>
          <a:p>
            <a:pPr marL="171450" indent="-171450">
              <a:buFont typeface="Arial" panose="020B0604020202020204" pitchFamily="34" charset="0"/>
              <a:buChar char="•"/>
            </a:pPr>
            <a:r>
              <a:rPr lang="da-DK" sz="1000" kern="0" dirty="0" smtClean="0">
                <a:solidFill>
                  <a:schemeClr val="tx1"/>
                </a:solidFill>
              </a:rPr>
              <a:t>Hvilke alternative muligheder er der ved en længerevarende strømafbrydelse?</a:t>
            </a:r>
          </a:p>
          <a:p>
            <a:pPr marL="171450" indent="-171450">
              <a:buFont typeface="Arial" panose="020B0604020202020204" pitchFamily="34" charset="0"/>
              <a:buChar char="•"/>
            </a:pPr>
            <a:r>
              <a:rPr kumimoji="0" lang="da-DK" sz="1000" b="0" i="0" u="none" strike="noStrike" kern="0" cap="none" spc="0" normalizeH="0" baseline="0" noProof="0" dirty="0" smtClean="0">
                <a:ln>
                  <a:noFill/>
                </a:ln>
                <a:solidFill>
                  <a:schemeClr val="tx1"/>
                </a:solidFill>
                <a:effectLst/>
                <a:uLnTx/>
                <a:uFillTx/>
              </a:rPr>
              <a:t>Hvilke opgaver har I som krisestab? </a:t>
            </a:r>
          </a:p>
          <a:p>
            <a:pPr marL="171450" indent="-171450">
              <a:buFont typeface="Arial" panose="020B0604020202020204" pitchFamily="34" charset="0"/>
              <a:buChar char="•"/>
            </a:pPr>
            <a:r>
              <a:rPr kumimoji="0" lang="da-DK" sz="1000" b="0" i="0" u="none" strike="noStrike" kern="0" cap="none" spc="0" normalizeH="0" baseline="0" noProof="0" dirty="0" smtClean="0">
                <a:ln>
                  <a:noFill/>
                </a:ln>
                <a:solidFill>
                  <a:schemeClr val="tx1"/>
                </a:solidFill>
                <a:effectLst/>
                <a:uLnTx/>
                <a:uFillTx/>
              </a:rPr>
              <a:t>Er der noget, I vil informere koncernledelse, kunder/brugere og/eller samarbejdspartnere om?</a:t>
            </a:r>
          </a:p>
          <a:p>
            <a:pPr marL="171450" indent="-171450">
              <a:buFont typeface="Arial" panose="020B0604020202020204" pitchFamily="34" charset="0"/>
              <a:buChar char="•"/>
            </a:pPr>
            <a:r>
              <a:rPr kumimoji="0" lang="da-DK" sz="1000" b="0" i="0" u="none" strike="noStrike" kern="0" cap="none" spc="0" normalizeH="0" baseline="0" noProof="0" dirty="0" smtClean="0">
                <a:ln>
                  <a:noFill/>
                </a:ln>
                <a:solidFill>
                  <a:schemeClr val="tx1"/>
                </a:solidFill>
                <a:effectLst/>
                <a:uLnTx/>
                <a:uFillTx/>
              </a:rPr>
              <a:t>Er der noget, I vil informere om internt?</a:t>
            </a:r>
          </a:p>
          <a:p>
            <a:pPr marL="171450" marR="0" indent="-171450" algn="l" defTabSz="914400" rtl="0" eaLnBrk="1" fontAlgn="base" latinLnBrk="0" hangingPunct="1">
              <a:buClrTx/>
              <a:buSzTx/>
              <a:buFont typeface="Arial" panose="020B0604020202020204" pitchFamily="34" charset="0"/>
              <a:buChar char="•"/>
              <a:tabLst/>
              <a:defRPr/>
            </a:pPr>
            <a:r>
              <a:rPr lang="da-DK" b="0" dirty="0" smtClean="0"/>
              <a:t>Hvordan</a:t>
            </a:r>
            <a:r>
              <a:rPr lang="da-DK" b="0" baseline="0" dirty="0" smtClean="0"/>
              <a:t> vil I informere internt/eksternt interessenter?</a:t>
            </a:r>
          </a:p>
          <a:p>
            <a:pPr marL="171450" marR="0" indent="-171450" algn="l" defTabSz="914400" rtl="0" eaLnBrk="1" fontAlgn="base" latinLnBrk="0" hangingPunct="1">
              <a:buClrTx/>
              <a:buSzTx/>
              <a:buFont typeface="Arial" panose="020B0604020202020204" pitchFamily="34" charset="0"/>
              <a:buChar char="•"/>
              <a:tabLst/>
              <a:defRPr/>
            </a:pPr>
            <a:r>
              <a:rPr lang="da-DK" b="0" baseline="0" dirty="0" smtClean="0"/>
              <a:t>Indeholder jeres planer for fortsat drift også procedurer for genopretning efter en strømafbrydelse?</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322213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36650" y="1235075"/>
            <a:ext cx="4471988" cy="3355975"/>
          </a:xfrm>
        </p:spPr>
      </p:sp>
      <p:sp>
        <p:nvSpPr>
          <p:cNvPr id="3" name="Pladsholder til noter 2"/>
          <p:cNvSpPr>
            <a:spLocks noGrp="1"/>
          </p:cNvSpPr>
          <p:nvPr>
            <p:ph type="body" idx="1"/>
          </p:nvPr>
        </p:nvSpPr>
        <p:spPr>
          <a:xfrm>
            <a:off x="680562" y="4785598"/>
            <a:ext cx="5444490" cy="4541282"/>
          </a:xfrm>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3966449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36650" y="1235075"/>
            <a:ext cx="4471988" cy="3355975"/>
          </a:xfrm>
        </p:spPr>
      </p:sp>
      <p:sp>
        <p:nvSpPr>
          <p:cNvPr id="3" name="Pladsholder til noter 2"/>
          <p:cNvSpPr>
            <a:spLocks noGrp="1"/>
          </p:cNvSpPr>
          <p:nvPr>
            <p:ph type="body" idx="1"/>
          </p:nvPr>
        </p:nvSpPr>
        <p:spPr>
          <a:xfrm>
            <a:off x="680562" y="4785598"/>
            <a:ext cx="5444490" cy="4541282"/>
          </a:xfrm>
        </p:spPr>
        <p:txBody>
          <a:bodyPr/>
          <a:lstStyle/>
          <a:p>
            <a:r>
              <a:rPr lang="da-DK" dirty="0"/>
              <a:t>Facilitator orienterer nu om, hvordan situationen har udviklet sig. Tiden skrues frem til </a:t>
            </a:r>
            <a:r>
              <a:rPr lang="da-DK" dirty="0" smtClean="0"/>
              <a:t>dag 1 kl</a:t>
            </a:r>
            <a:r>
              <a:rPr lang="da-DK" dirty="0"/>
              <a:t>. </a:t>
            </a:r>
            <a:r>
              <a:rPr lang="da-DK" dirty="0" smtClean="0"/>
              <a:t>19, </a:t>
            </a:r>
            <a:r>
              <a:rPr lang="da-DK" dirty="0"/>
              <a:t>hvor </a:t>
            </a:r>
            <a:r>
              <a:rPr lang="da-DK" dirty="0" smtClean="0"/>
              <a:t>Energistyrelsen meddeler, at forsyningen først forventes genetableret inden for</a:t>
            </a:r>
            <a:r>
              <a:rPr lang="da-DK" baseline="0" dirty="0" smtClean="0"/>
              <a:t> cirka 12 timer.</a:t>
            </a:r>
            <a:endParaRPr lang="da-DK" dirty="0" smtClean="0"/>
          </a:p>
          <a:p>
            <a:endParaRPr lang="da-DK" dirty="0"/>
          </a:p>
          <a:p>
            <a:r>
              <a:rPr lang="da-DK" dirty="0" smtClean="0"/>
              <a:t>Udviklingen er scenariet med hensyn til </a:t>
            </a:r>
            <a:r>
              <a:rPr lang="da-DK" i="1" dirty="0" smtClean="0"/>
              <a:t>drivmidler</a:t>
            </a:r>
            <a:r>
              <a:rPr lang="da-DK" dirty="0" smtClean="0"/>
              <a:t> er ikke relevant, hvis ikke organisationen er afhængig af drivmidler til nødstrømsforsyning, og bør derfor enten undlades eller tilpasses.</a:t>
            </a:r>
          </a:p>
          <a:p>
            <a:endParaRPr lang="da-DK" dirty="0"/>
          </a:p>
          <a:p>
            <a:r>
              <a:rPr lang="da-DK" dirty="0"/>
              <a:t>Facilitator kan eventuelt </a:t>
            </a:r>
            <a:r>
              <a:rPr lang="da-DK" dirty="0" smtClean="0"/>
              <a:t>også undlade </a:t>
            </a:r>
            <a:r>
              <a:rPr lang="da-DK" dirty="0"/>
              <a:t>denne </a:t>
            </a:r>
            <a:r>
              <a:rPr lang="da-DK" dirty="0" smtClean="0"/>
              <a:t>eller dele af udviklingen </a:t>
            </a:r>
            <a:r>
              <a:rPr lang="da-DK" dirty="0"/>
              <a:t>i scenariet, hvis deltagerne allerede er kommet godt omkring </a:t>
            </a:r>
            <a:r>
              <a:rPr lang="da-DK" dirty="0" smtClean="0"/>
              <a:t>dilemmaer og udfordringer i deres </a:t>
            </a:r>
            <a:r>
              <a:rPr lang="da-DK" dirty="0"/>
              <a:t>diskussioner, eller tiden er knap. </a:t>
            </a:r>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108539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Facilitator præsenterer dernæst baggrunden for øvelsen og det valgte scenarie – en strømafbrydelse (se denne og efterfølgende slide).</a:t>
            </a:r>
          </a:p>
          <a:p>
            <a:endParaRPr lang="da-DK" dirty="0"/>
          </a:p>
          <a:p>
            <a:r>
              <a:rPr lang="da-DK" dirty="0" smtClean="0"/>
              <a:t>Der kan eventuelt gives eksempler på tidligere strømafbrydelser.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082147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Hvis facilitator vælger at præsentere udviklingen, beder man igen deltagerne diskutere/genoverveje de </a:t>
            </a:r>
            <a:r>
              <a:rPr lang="da-DK" dirty="0"/>
              <a:t>tre hovedspørgsmål.</a:t>
            </a:r>
          </a:p>
          <a:p>
            <a:endParaRPr lang="da-DK" dirty="0"/>
          </a:p>
          <a:p>
            <a:r>
              <a:rPr lang="da-DK" dirty="0"/>
              <a:t>Facilitator kan eventuelt stimulere og udfordre diskussionerne med følgende supplerende spørgsmål:</a:t>
            </a:r>
          </a:p>
          <a:p>
            <a:endParaRPr lang="da-DK" dirty="0" smtClean="0"/>
          </a:p>
          <a:p>
            <a:pPr marL="171450" indent="-171450">
              <a:buFont typeface="Arial" panose="020B0604020202020204" pitchFamily="34" charset="0"/>
              <a:buChar char="•"/>
            </a:pPr>
            <a:r>
              <a:rPr lang="da-DK" dirty="0" smtClean="0"/>
              <a:t>Hvis jeres beredskab ikke allerede er aktiveret, vil I da aktivere det nu? – og i givet fald på hvilket trin?</a:t>
            </a:r>
          </a:p>
          <a:p>
            <a:pPr marL="171450" indent="-171450">
              <a:buFont typeface="Arial" panose="020B0604020202020204" pitchFamily="34" charset="0"/>
              <a:buChar char="•"/>
            </a:pPr>
            <a:r>
              <a:rPr lang="da-DK" dirty="0" smtClean="0"/>
              <a:t>Hvis jeres beredskab er aktiveret, vil I</a:t>
            </a:r>
            <a:r>
              <a:rPr lang="da-DK" baseline="0" dirty="0" smtClean="0"/>
              <a:t> da forhøje beredskabet i den aktuelle situation?</a:t>
            </a:r>
            <a:endParaRPr lang="da-DK" dirty="0" smtClean="0"/>
          </a:p>
          <a:p>
            <a:pPr marL="171450" indent="-171450">
              <a:buFont typeface="Arial" panose="020B0604020202020204" pitchFamily="34" charset="0"/>
              <a:buChar char="•"/>
            </a:pPr>
            <a:r>
              <a:rPr lang="da-DK" dirty="0" smtClean="0"/>
              <a:t>Hvilke opgaver har</a:t>
            </a:r>
            <a:r>
              <a:rPr lang="da-DK" baseline="0" dirty="0" smtClean="0"/>
              <a:t> I nu som krisestab/organisation?</a:t>
            </a:r>
          </a:p>
          <a:p>
            <a:pPr marL="171450" indent="-171450">
              <a:buFont typeface="Arial" panose="020B0604020202020204" pitchFamily="34" charset="0"/>
              <a:buChar char="•"/>
            </a:pPr>
            <a:r>
              <a:rPr lang="da-DK" sz="1000" kern="0" dirty="0" smtClean="0">
                <a:solidFill>
                  <a:schemeClr val="tx1"/>
                </a:solidFill>
              </a:rPr>
              <a:t>Hvilke alternative muligheder er der ved en længerevarende strømafbrydelse?</a:t>
            </a:r>
          </a:p>
          <a:p>
            <a:pPr marL="171450" indent="-171450">
              <a:buFont typeface="Arial" panose="020B0604020202020204" pitchFamily="34" charset="0"/>
              <a:buChar char="•"/>
            </a:pPr>
            <a:r>
              <a:rPr kumimoji="0" lang="da-DK" sz="1000" b="0" i="0" u="none" strike="noStrike" kern="0" cap="none" spc="0" normalizeH="0" baseline="0" noProof="0" dirty="0" smtClean="0">
                <a:ln>
                  <a:noFill/>
                </a:ln>
                <a:solidFill>
                  <a:schemeClr val="tx1"/>
                </a:solidFill>
                <a:effectLst/>
                <a:uLnTx/>
                <a:uFillTx/>
              </a:rPr>
              <a:t>Hvilke opgaver har I som krisestab? </a:t>
            </a:r>
          </a:p>
          <a:p>
            <a:pPr marL="171450" indent="-171450">
              <a:buFont typeface="Arial" panose="020B0604020202020204" pitchFamily="34" charset="0"/>
              <a:buChar char="•"/>
            </a:pPr>
            <a:r>
              <a:rPr kumimoji="0" lang="da-DK" sz="1000" b="0" i="0" u="none" strike="noStrike" kern="0" cap="none" spc="0" normalizeH="0" baseline="0" noProof="0" dirty="0" smtClean="0">
                <a:ln>
                  <a:noFill/>
                </a:ln>
                <a:solidFill>
                  <a:schemeClr val="tx1"/>
                </a:solidFill>
                <a:effectLst/>
                <a:uLnTx/>
                <a:uFillTx/>
              </a:rPr>
              <a:t>Er der noget, I vil informere koncernledelse, kunder/brugere og/eller samarbejdspartnere om?</a:t>
            </a:r>
          </a:p>
          <a:p>
            <a:pPr marL="171450" indent="-171450">
              <a:buFont typeface="Arial" panose="020B0604020202020204" pitchFamily="34" charset="0"/>
              <a:buChar char="•"/>
            </a:pPr>
            <a:r>
              <a:rPr kumimoji="0" lang="da-DK" sz="1000" b="0" i="0" u="none" strike="noStrike" kern="0" cap="none" spc="0" normalizeH="0" baseline="0" noProof="0" dirty="0" smtClean="0">
                <a:ln>
                  <a:noFill/>
                </a:ln>
                <a:solidFill>
                  <a:schemeClr val="tx1"/>
                </a:solidFill>
                <a:effectLst/>
                <a:uLnTx/>
                <a:uFillTx/>
              </a:rPr>
              <a:t>Er der noget, I vil informere om internt?</a:t>
            </a:r>
          </a:p>
          <a:p>
            <a:pPr marL="171450" marR="0" indent="-171450" algn="l" defTabSz="914400" rtl="0" eaLnBrk="1" fontAlgn="base" latinLnBrk="0" hangingPunct="1">
              <a:buClrTx/>
              <a:buSzTx/>
              <a:buFont typeface="Arial" panose="020B0604020202020204" pitchFamily="34" charset="0"/>
              <a:buChar char="•"/>
              <a:tabLst/>
              <a:defRPr/>
            </a:pPr>
            <a:r>
              <a:rPr lang="da-DK" b="0" dirty="0" smtClean="0"/>
              <a:t>Hvordan</a:t>
            </a:r>
            <a:r>
              <a:rPr lang="da-DK" b="0" baseline="0" dirty="0" smtClean="0"/>
              <a:t> vil I informere internt/eksternt interessenter?</a:t>
            </a:r>
          </a:p>
          <a:p>
            <a:pPr marL="171450" marR="0" indent="-171450" algn="l" defTabSz="914400" rtl="0" eaLnBrk="1" fontAlgn="base" latinLnBrk="0" hangingPunct="1">
              <a:buClrTx/>
              <a:buSzTx/>
              <a:buFont typeface="Arial" panose="020B0604020202020204" pitchFamily="34" charset="0"/>
              <a:buChar char="•"/>
              <a:tabLst/>
              <a:defRPr/>
            </a:pPr>
            <a:r>
              <a:rPr lang="da-DK" b="0" baseline="0" dirty="0" smtClean="0"/>
              <a:t>Indeholder jeres planer for fortsat drift også procedurer for genopretning efter en strømafbrydelse?</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2249961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smtClean="0"/>
              <a:t>På baggrund af drøftelserne lægger facilitator op til, at deltagerne foretager en opsummering af identificerede lærings- og forbedringspunkter.</a:t>
            </a:r>
          </a:p>
          <a:p>
            <a:endParaRPr lang="da-DK" dirty="0"/>
          </a:p>
          <a:p>
            <a:r>
              <a:rPr lang="da-DK" dirty="0" smtClean="0"/>
              <a:t>Som ramme for opsummeringen ser deltagerne først på, hvordan de som organisation har forberedt sig; her retter man blikket mod de ni planlægningsområder i helhedsorienteret beredskabsplanlægning (puslespillet). </a:t>
            </a:r>
          </a:p>
          <a:p>
            <a:endParaRPr lang="da-DK" dirty="0"/>
          </a:p>
          <a:p>
            <a:r>
              <a:rPr lang="da-DK" dirty="0" smtClean="0"/>
              <a:t>Dernæst ser deltagerne på, hvordan de som organisation står rustet med eksisterende planmateriale, herunder den generelle beredskabsplan og procedurer for fortsat drift.</a:t>
            </a:r>
            <a:endParaRPr lang="da-DK" sz="1000"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4116139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baseline="0" dirty="0" smtClean="0"/>
              <a:t>Facilitator</a:t>
            </a:r>
            <a:r>
              <a:rPr lang="da-DK" b="0" dirty="0" smtClean="0"/>
              <a:t> beder deltagerne forholde sig til og diskutere de tre hovedspørgsmål vedrørende organisationens beredskabsplanlægning (processen).</a:t>
            </a:r>
            <a:endParaRPr lang="da-DK" b="0"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1602504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dirty="0"/>
              <a:t>Facilitator beder </a:t>
            </a:r>
            <a:r>
              <a:rPr lang="da-DK" dirty="0" smtClean="0"/>
              <a:t>dernæst deltagerne </a:t>
            </a:r>
            <a:r>
              <a:rPr lang="da-DK" dirty="0"/>
              <a:t>forholde sig til og diskutere de tre hovedspørgsmål vedrørende organisationens </a:t>
            </a:r>
            <a:r>
              <a:rPr lang="da-DK" dirty="0" smtClean="0"/>
              <a:t>beredskabsplan og planer for fortsat drift (produktet).</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2922187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36650" y="1235075"/>
            <a:ext cx="4471988" cy="3355975"/>
          </a:xfrm>
        </p:spPr>
      </p:sp>
      <p:sp>
        <p:nvSpPr>
          <p:cNvPr id="3" name="Pladsholder til noter 2"/>
          <p:cNvSpPr>
            <a:spLocks noGrp="1"/>
          </p:cNvSpPr>
          <p:nvPr>
            <p:ph type="body" idx="1"/>
          </p:nvPr>
        </p:nvSpPr>
        <p:spPr>
          <a:xfrm>
            <a:off x="680562" y="4785598"/>
            <a:ext cx="5444490" cy="4541282"/>
          </a:xfrm>
        </p:spPr>
        <p:txBody>
          <a:bodyPr/>
          <a:lstStyle/>
          <a:p>
            <a:r>
              <a:rPr lang="da-DK" dirty="0" smtClean="0"/>
              <a:t>Facilitator bistår nu deltagerne med at opstille forslag og idéer til konkrete tiltag til forbedring af organisationens planlægning og planer.</a:t>
            </a:r>
          </a:p>
          <a:p>
            <a:endParaRPr lang="da-DK" dirty="0"/>
          </a:p>
          <a:p>
            <a:r>
              <a:rPr lang="da-DK" dirty="0" smtClean="0"/>
              <a:t>Der spørges bl.a. ind til: Hvem gør hvad og hvornår?</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3979987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25000"/>
              </a:lnSpc>
            </a:pPr>
            <a:r>
              <a:rPr lang="da-DK" dirty="0" smtClean="0"/>
              <a:t>Afslutningsvis spørger facilitator ind til, hvad deltager har lært af øvelsen, se de fire hovedspørgsmål. </a:t>
            </a:r>
          </a:p>
          <a:p>
            <a:pPr>
              <a:lnSpc>
                <a:spcPct val="125000"/>
              </a:lnSpc>
            </a:pPr>
            <a:r>
              <a:rPr lang="da-DK" dirty="0" smtClean="0"/>
              <a:t>Facilitator kan eventuelt supplere med følgende spørgsmål:</a:t>
            </a:r>
          </a:p>
          <a:p>
            <a:pPr>
              <a:lnSpc>
                <a:spcPct val="125000"/>
              </a:lnSpc>
            </a:pPr>
            <a:endParaRPr lang="da-DK" dirty="0" smtClean="0"/>
          </a:p>
          <a:p>
            <a:pPr marL="171450" indent="-171450">
              <a:lnSpc>
                <a:spcPct val="125000"/>
              </a:lnSpc>
              <a:buFont typeface="Arial" panose="020B0604020202020204" pitchFamily="34" charset="0"/>
              <a:buChar char="•"/>
            </a:pPr>
            <a:r>
              <a:rPr lang="da-DK" dirty="0" smtClean="0"/>
              <a:t>Hvad gik særligt godt under denne øvelse?</a:t>
            </a:r>
          </a:p>
          <a:p>
            <a:pPr marL="171450" indent="-171450">
              <a:lnSpc>
                <a:spcPct val="125000"/>
              </a:lnSpc>
              <a:buFont typeface="Arial" panose="020B0604020202020204" pitchFamily="34" charset="0"/>
              <a:buChar char="•"/>
            </a:pPr>
            <a:r>
              <a:rPr lang="da-DK" dirty="0" smtClean="0"/>
              <a:t>Hvad kunne I/vi have gjort anderledes eller bedre?</a:t>
            </a:r>
          </a:p>
          <a:p>
            <a:pPr marL="171450" indent="-171450">
              <a:lnSpc>
                <a:spcPct val="125000"/>
              </a:lnSpc>
              <a:buFont typeface="Arial" panose="020B0604020202020204" pitchFamily="34" charset="0"/>
              <a:buChar char="•"/>
            </a:pPr>
            <a:r>
              <a:rPr lang="da-DK" dirty="0" smtClean="0"/>
              <a:t>Giver denne øvelse anledning til at overveje</a:t>
            </a:r>
            <a:r>
              <a:rPr lang="da-DK" baseline="0" dirty="0" smtClean="0"/>
              <a:t> (intern) </a:t>
            </a:r>
            <a:r>
              <a:rPr lang="da-DK" dirty="0" smtClean="0"/>
              <a:t>uddannelse?</a:t>
            </a:r>
          </a:p>
          <a:p>
            <a:endParaRPr lang="da-DK" sz="1100"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1071102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70746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Facilitator fortæller, at man ikke hidtil har oplevet konkrete forsyningsproblemer i Danmark, men situationen er alvorlig og tingene kan hurtigt ændre sig.</a:t>
            </a:r>
          </a:p>
          <a:p>
            <a:endParaRPr lang="da-DK" dirty="0"/>
          </a:p>
          <a:p>
            <a:r>
              <a:rPr lang="da-DK" dirty="0" smtClean="0"/>
              <a:t>Derfor har Energistyrelsen i oktober 2022 opfordret til, at kritiske processer og funktioners afhængighed af energi bliver gennemgået, og at konsekvenserne ved et udfald af energi vurderes og eventuelt mitigeres.</a:t>
            </a:r>
          </a:p>
          <a:p>
            <a:endParaRPr lang="da-DK" dirty="0"/>
          </a:p>
          <a:p>
            <a:r>
              <a:rPr lang="da-DK" dirty="0" smtClean="0"/>
              <a:t>Facilitator understreger pointen, at det er vigtigt, at myndigheder og virksomheder har en robust planlægning, og at man afprøver sine planer for at teste, om de er tilstrækkelige.</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64375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Facilitator nævner, at deltagerne modsat krisestyrings- og fuldskalaøvelser ikke skal ud og gøre noget rigtigt. Det er en ren </a:t>
            </a:r>
            <a:r>
              <a:rPr lang="da-DK" i="1" dirty="0" smtClean="0"/>
              <a:t>diskussions</a:t>
            </a:r>
            <a:r>
              <a:rPr lang="da-DK" dirty="0" smtClean="0"/>
              <a:t>øvelse.</a:t>
            </a:r>
          </a:p>
          <a:p>
            <a:endParaRPr lang="da-DK" dirty="0" smtClean="0"/>
          </a:p>
          <a:p>
            <a:r>
              <a:rPr lang="da-DK" dirty="0" smtClean="0"/>
              <a:t>Ved øvelsen præsenteres et scenarie og mulige udviklinger i og af dette, og det er så meningen, at deltagerne skal vurdere og drøfte disse med hinanden med henblik på at afdække eventuelle sårbarheder.</a:t>
            </a:r>
          </a:p>
          <a:p>
            <a:endParaRPr lang="da-DK" dirty="0"/>
          </a:p>
          <a:p>
            <a:r>
              <a:rPr lang="da-DK" dirty="0" smtClean="0"/>
              <a:t>Facilitators rolle er:</a:t>
            </a:r>
          </a:p>
          <a:p>
            <a:pPr marL="171450" indent="-171450">
              <a:buFont typeface="Arial" panose="020B0604020202020204" pitchFamily="34" charset="0"/>
              <a:buChar char="•"/>
            </a:pPr>
            <a:r>
              <a:rPr lang="da-DK" dirty="0"/>
              <a:t>a</a:t>
            </a:r>
            <a:r>
              <a:rPr lang="da-DK" dirty="0" smtClean="0"/>
              <a:t>t styre processen</a:t>
            </a:r>
            <a:endParaRPr lang="da-DK" dirty="0"/>
          </a:p>
          <a:p>
            <a:pPr marL="171450" indent="-171450">
              <a:buFont typeface="Arial" panose="020B0604020202020204" pitchFamily="34" charset="0"/>
              <a:buChar char="•"/>
            </a:pPr>
            <a:r>
              <a:rPr lang="da-DK" dirty="0"/>
              <a:t>a</a:t>
            </a:r>
            <a:r>
              <a:rPr lang="da-DK" dirty="0" smtClean="0"/>
              <a:t>t </a:t>
            </a:r>
            <a:r>
              <a:rPr lang="da-DK" dirty="0"/>
              <a:t>understøtte </a:t>
            </a:r>
            <a:r>
              <a:rPr lang="da-DK" dirty="0" smtClean="0"/>
              <a:t>deltagernes drøftelser</a:t>
            </a:r>
            <a:endParaRPr lang="da-DK" dirty="0"/>
          </a:p>
          <a:p>
            <a:pPr marL="171450" indent="-171450">
              <a:buFont typeface="Arial" panose="020B0604020202020204" pitchFamily="34" charset="0"/>
              <a:buChar char="•"/>
            </a:pPr>
            <a:r>
              <a:rPr lang="da-DK" dirty="0" smtClean="0"/>
              <a:t>at </a:t>
            </a:r>
            <a:r>
              <a:rPr lang="da-DK" dirty="0"/>
              <a:t>udfordre </a:t>
            </a:r>
            <a:r>
              <a:rPr lang="da-DK" dirty="0" smtClean="0"/>
              <a:t>deres tænkning/praksis (gennem spørgsmål)</a:t>
            </a:r>
          </a:p>
          <a:p>
            <a:pPr marL="171450" indent="-171450">
              <a:buFont typeface="Arial" panose="020B0604020202020204" pitchFamily="34" charset="0"/>
              <a:buChar char="•"/>
            </a:pPr>
            <a:endParaRPr lang="da-DK" dirty="0"/>
          </a:p>
          <a:p>
            <a:r>
              <a:rPr lang="da-DK" dirty="0" smtClean="0"/>
              <a:t>For at få mest muligt ud af øvelsen opfordres deltagerne til </a:t>
            </a:r>
            <a:r>
              <a:rPr lang="da-DK" i="1" dirty="0" smtClean="0"/>
              <a:t>ikke</a:t>
            </a:r>
            <a:r>
              <a:rPr lang="da-DK" dirty="0" smtClean="0"/>
              <a:t> at alene søge at finde bevis for, at myndigheden/virksomheden har de fornødne planer, og at der er helt styr på tingene, men derimod at lede efter og vurdere mulige ”sprækker” i planlægningen og beredskabet i forhold til et scenarie om strømafbrydelser.</a:t>
            </a:r>
          </a:p>
          <a:p>
            <a:pPr marL="171450" indent="-171450">
              <a:buFont typeface="Arial" panose="020B0604020202020204" pitchFamily="34" charset="0"/>
              <a:buChar char="•"/>
            </a:pPr>
            <a:endParaRPr lang="da-DK" dirty="0"/>
          </a:p>
          <a:p>
            <a:endParaRPr lang="da-DK" dirty="0"/>
          </a:p>
          <a:p>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15043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Facilitator nævner, hvad det forventes, at der kommer ud af øvelsen, dvs. hvad deltagerne tager med hjem.</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82885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80562" y="4785599"/>
            <a:ext cx="5444490" cy="4896881"/>
          </a:xfrm>
        </p:spPr>
        <p:txBody>
          <a:bodyPr/>
          <a:lstStyle/>
          <a:p>
            <a:r>
              <a:rPr lang="da-DK" b="1" dirty="0" smtClean="0"/>
              <a:t>Forslag til tidsplan</a:t>
            </a:r>
          </a:p>
          <a:p>
            <a:endParaRPr lang="da-DK" dirty="0"/>
          </a:p>
          <a:p>
            <a:r>
              <a:rPr lang="da-DK" u="sng" dirty="0" smtClean="0"/>
              <a:t>Del 1</a:t>
            </a:r>
          </a:p>
          <a:p>
            <a:pPr marL="171450" indent="-171450">
              <a:buFont typeface="Arial" panose="020B0604020202020204" pitchFamily="34" charset="0"/>
              <a:buChar char="•"/>
            </a:pPr>
            <a:r>
              <a:rPr lang="da-DK" dirty="0" smtClean="0"/>
              <a:t>Introduktion til øvelsen</a:t>
            </a:r>
          </a:p>
          <a:p>
            <a:pPr marL="171450" indent="-171450">
              <a:buFont typeface="Arial" panose="020B0604020202020204" pitchFamily="34" charset="0"/>
              <a:buChar char="•"/>
            </a:pPr>
            <a:r>
              <a:rPr lang="da-DK" dirty="0" smtClean="0"/>
              <a:t>Præsentation af scenarie</a:t>
            </a:r>
          </a:p>
          <a:p>
            <a:pPr marL="171450" indent="-171450">
              <a:buFont typeface="Arial" panose="020B0604020202020204" pitchFamily="34" charset="0"/>
              <a:buChar char="•"/>
            </a:pPr>
            <a:r>
              <a:rPr lang="da-DK" dirty="0" smtClean="0"/>
              <a:t>Drøftelse af scenarie</a:t>
            </a:r>
          </a:p>
          <a:p>
            <a:pPr>
              <a:spcBef>
                <a:spcPts val="600"/>
              </a:spcBef>
              <a:spcAft>
                <a:spcPts val="600"/>
              </a:spcAft>
            </a:pPr>
            <a:r>
              <a:rPr lang="da-DK" dirty="0" smtClean="0"/>
              <a:t>50 minutter</a:t>
            </a:r>
          </a:p>
          <a:p>
            <a:endParaRPr lang="da-DK" dirty="0" smtClean="0"/>
          </a:p>
          <a:p>
            <a:r>
              <a:rPr lang="da-DK" dirty="0" smtClean="0"/>
              <a:t>Pause: 5-10 minutter</a:t>
            </a:r>
          </a:p>
          <a:p>
            <a:endParaRPr lang="da-DK" dirty="0"/>
          </a:p>
          <a:p>
            <a:r>
              <a:rPr lang="da-DK" u="sng" dirty="0" smtClean="0"/>
              <a:t>Del 2</a:t>
            </a:r>
          </a:p>
          <a:p>
            <a:pPr marL="171450" indent="-171450">
              <a:buFont typeface="Arial" panose="020B0604020202020204" pitchFamily="34" charset="0"/>
              <a:buChar char="•"/>
            </a:pPr>
            <a:r>
              <a:rPr lang="da-DK" dirty="0" smtClean="0"/>
              <a:t>Situationens udvikling</a:t>
            </a:r>
          </a:p>
          <a:p>
            <a:pPr marL="171450" indent="-171450">
              <a:buFont typeface="Arial" panose="020B0604020202020204" pitchFamily="34" charset="0"/>
              <a:buChar char="•"/>
            </a:pPr>
            <a:r>
              <a:rPr lang="da-DK" dirty="0" smtClean="0"/>
              <a:t>Drøftelse og refleksioner</a:t>
            </a:r>
          </a:p>
          <a:p>
            <a:pPr>
              <a:spcBef>
                <a:spcPts val="600"/>
              </a:spcBef>
              <a:spcAft>
                <a:spcPts val="600"/>
              </a:spcAft>
            </a:pPr>
            <a:r>
              <a:rPr lang="da-DK" dirty="0" smtClean="0"/>
              <a:t>50 minutter</a:t>
            </a:r>
          </a:p>
          <a:p>
            <a:endParaRPr lang="da-DK" dirty="0"/>
          </a:p>
          <a:p>
            <a:r>
              <a:rPr lang="da-DK" dirty="0" smtClean="0"/>
              <a:t>Pause: 5-10 minutter</a:t>
            </a:r>
          </a:p>
          <a:p>
            <a:endParaRPr lang="da-DK" dirty="0"/>
          </a:p>
          <a:p>
            <a:r>
              <a:rPr lang="da-DK" u="sng" dirty="0" smtClean="0"/>
              <a:t>Del 3</a:t>
            </a:r>
          </a:p>
          <a:p>
            <a:pPr marL="171450" indent="-171450">
              <a:buFont typeface="Arial" panose="020B0604020202020204" pitchFamily="34" charset="0"/>
              <a:buChar char="•"/>
            </a:pPr>
            <a:r>
              <a:rPr lang="da-DK" dirty="0" smtClean="0"/>
              <a:t>Eventuel drøftelse af den afsluttende eskalering af situationen</a:t>
            </a:r>
          </a:p>
          <a:p>
            <a:pPr marL="171450" indent="-171450">
              <a:buFont typeface="Arial" panose="020B0604020202020204" pitchFamily="34" charset="0"/>
              <a:buChar char="•"/>
            </a:pPr>
            <a:r>
              <a:rPr lang="da-DK" dirty="0" smtClean="0"/>
              <a:t>Vurdering af planlægningen</a:t>
            </a:r>
          </a:p>
          <a:p>
            <a:pPr marL="171450" indent="-171450">
              <a:buFont typeface="Arial" panose="020B0604020202020204" pitchFamily="34" charset="0"/>
              <a:buChar char="•"/>
            </a:pPr>
            <a:r>
              <a:rPr lang="da-DK" dirty="0" smtClean="0"/>
              <a:t>Opsamling og afslutning</a:t>
            </a:r>
          </a:p>
          <a:p>
            <a:pPr>
              <a:spcBef>
                <a:spcPts val="600"/>
              </a:spcBef>
              <a:spcAft>
                <a:spcPts val="600"/>
              </a:spcAft>
            </a:pPr>
            <a:r>
              <a:rPr lang="da-DK" dirty="0" smtClean="0"/>
              <a:t>50 minutter</a:t>
            </a:r>
          </a:p>
          <a:p>
            <a:endParaRPr lang="da-DK" dirty="0" smtClean="0"/>
          </a:p>
          <a:p>
            <a:r>
              <a:rPr lang="da-DK" dirty="0" smtClean="0"/>
              <a:t>Kort evaluering af øvelsen: 5-10 minutter.</a:t>
            </a:r>
          </a:p>
          <a:p>
            <a:endParaRPr lang="da-DK" dirty="0"/>
          </a:p>
          <a:p>
            <a:r>
              <a:rPr lang="da-DK" dirty="0" smtClean="0"/>
              <a:t>Det anbefales at sætte god tid af til øvelsen. Beredskabsstyrelsen anbefaler, at der afsættes 2-3 timer.</a:t>
            </a:r>
          </a:p>
          <a:p>
            <a:endParaRPr lang="da-DK" sz="1100" dirty="0"/>
          </a:p>
          <a:p>
            <a:endParaRPr lang="da-DK" sz="1100" dirty="0"/>
          </a:p>
          <a:p>
            <a:endParaRPr lang="da-DK" sz="1100" dirty="0" smtClean="0"/>
          </a:p>
          <a:p>
            <a:endParaRPr lang="da-DK" sz="1100" dirty="0"/>
          </a:p>
          <a:p>
            <a:endParaRPr lang="da-DK" sz="1100" dirty="0" smtClean="0"/>
          </a:p>
          <a:p>
            <a:endParaRPr lang="da-DK" sz="1100" dirty="0"/>
          </a:p>
          <a:p>
            <a:endParaRPr lang="da-DK" sz="1100" dirty="0"/>
          </a:p>
          <a:p>
            <a:r>
              <a:rPr lang="da-DK" sz="1100" dirty="0" smtClean="0"/>
              <a:t> </a:t>
            </a:r>
            <a:endParaRPr lang="da-DK" sz="1100"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0449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36650" y="1235075"/>
            <a:ext cx="4471988" cy="3355975"/>
          </a:xfrm>
        </p:spPr>
      </p:sp>
      <p:sp>
        <p:nvSpPr>
          <p:cNvPr id="3" name="Pladsholder til noter 2"/>
          <p:cNvSpPr>
            <a:spLocks noGrp="1"/>
          </p:cNvSpPr>
          <p:nvPr>
            <p:ph type="body" idx="1"/>
          </p:nvPr>
        </p:nvSpPr>
        <p:spPr>
          <a:xfrm>
            <a:off x="680562" y="4785598"/>
            <a:ext cx="5444490" cy="4541282"/>
          </a:xfrm>
        </p:spPr>
        <p:txBody>
          <a:bodyPr/>
          <a:lstStyle/>
          <a:p>
            <a:r>
              <a:rPr lang="da-DK" dirty="0" smtClean="0"/>
              <a:t>Facilitator opfordrer deltagerne til at gå til øvelsen med et åbent sind og leve sig ind i scenariet, også selvom enkelte måtte opleve, at udviklingen i scenariet bevæger sig på kanten af det realistiske.</a:t>
            </a:r>
          </a:p>
          <a:p>
            <a:endParaRPr lang="da-DK" dirty="0"/>
          </a:p>
          <a:p>
            <a:r>
              <a:rPr lang="da-DK" dirty="0" smtClean="0"/>
              <a:t>Det handler </a:t>
            </a:r>
            <a:r>
              <a:rPr lang="da-DK" i="1" dirty="0" smtClean="0"/>
              <a:t>ikke</a:t>
            </a:r>
            <a:r>
              <a:rPr lang="da-DK" dirty="0" smtClean="0"/>
              <a:t> om at ”lege med”, men om at forestille sig, at det virkelig kunne ske i ens egen myndigheder eller virksomhed, og hvad det i så fald kunne komme til at betyde.</a:t>
            </a:r>
          </a:p>
        </p:txBody>
      </p:sp>
      <p:sp>
        <p:nvSpPr>
          <p:cNvPr id="4" name="Pladsholder til dias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77163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36650" y="1235075"/>
            <a:ext cx="4471988" cy="3355975"/>
          </a:xfrm>
        </p:spPr>
      </p:sp>
      <p:sp>
        <p:nvSpPr>
          <p:cNvPr id="3" name="Pladsholder til noter 2"/>
          <p:cNvSpPr>
            <a:spLocks noGrp="1"/>
          </p:cNvSpPr>
          <p:nvPr>
            <p:ph type="body" idx="1"/>
          </p:nvPr>
        </p:nvSpPr>
        <p:spPr>
          <a:xfrm>
            <a:off x="680562" y="4785598"/>
            <a:ext cx="5444490" cy="4541282"/>
          </a:xfrm>
        </p:spPr>
        <p:txBody>
          <a:bodyPr/>
          <a:lstStyle/>
          <a:p>
            <a:r>
              <a:rPr lang="da-DK" dirty="0" smtClean="0"/>
              <a:t>Facilitator beder indledningsvis deltagerne forholde sig til og diskutere de tre hovedspørgsmål med hinanden (deltagerne kender endnu ikke scenarie-beskrivelsen, men alene temaet ‘strømafbrydelser’).</a:t>
            </a:r>
          </a:p>
          <a:p>
            <a:endParaRPr lang="da-DK" b="1" dirty="0"/>
          </a:p>
          <a:p>
            <a:r>
              <a:rPr lang="da-DK" dirty="0" smtClean="0"/>
              <a:t>Facilitator kan eventuelt stimulere og udfordre diskussionerne med følgende supplerende spørgsmål:</a:t>
            </a:r>
          </a:p>
          <a:p>
            <a:pPr marL="171450" indent="-171450">
              <a:buFont typeface="Arial" panose="020B0604020202020204" pitchFamily="34" charset="0"/>
              <a:buChar char="•"/>
            </a:pPr>
            <a:r>
              <a:rPr lang="da-DK" baseline="0" dirty="0" smtClean="0"/>
              <a:t>Foreligger der</a:t>
            </a:r>
            <a:r>
              <a:rPr lang="da-DK" dirty="0" smtClean="0"/>
              <a:t> (opdaterede) beskrivelser af organisationens risikobillede?</a:t>
            </a:r>
            <a:endParaRPr lang="da-DK" baseline="0" dirty="0" smtClean="0"/>
          </a:p>
          <a:p>
            <a:pPr marL="171450" indent="-171450">
              <a:buFont typeface="Arial" panose="020B0604020202020204" pitchFamily="34" charset="0"/>
              <a:buChar char="•"/>
            </a:pPr>
            <a:r>
              <a:rPr lang="da-DK" baseline="0" dirty="0" smtClean="0"/>
              <a:t>Hvorfor er strømafbrydelser </a:t>
            </a:r>
            <a:r>
              <a:rPr lang="da-DK" i="1" baseline="0" dirty="0" smtClean="0"/>
              <a:t>ikke </a:t>
            </a:r>
            <a:r>
              <a:rPr lang="da-DK" dirty="0" smtClean="0"/>
              <a:t>en del af organisationens risikobillede?</a:t>
            </a:r>
          </a:p>
          <a:p>
            <a:pPr marL="171450" indent="-171450">
              <a:buFont typeface="Arial" panose="020B0604020202020204" pitchFamily="34" charset="0"/>
              <a:buChar char="•"/>
            </a:pPr>
            <a:r>
              <a:rPr lang="da-DK" dirty="0" smtClean="0"/>
              <a:t>Hvilke planer råder organisationen over ift. et sådant scenarie?</a:t>
            </a:r>
          </a:p>
          <a:p>
            <a:pPr marL="171450" indent="-171450">
              <a:buFont typeface="Arial" panose="020B0604020202020204" pitchFamily="34" charset="0"/>
              <a:buChar char="•"/>
            </a:pPr>
            <a:r>
              <a:rPr lang="da-DK" dirty="0" smtClean="0"/>
              <a:t>Er planerne anvendelige</a:t>
            </a:r>
            <a:r>
              <a:rPr lang="da-DK" baseline="0" dirty="0" smtClean="0"/>
              <a:t> i forbindelse med (pludselige) afbrydelser af elforsyningen?</a:t>
            </a:r>
          </a:p>
          <a:p>
            <a:pPr marL="171450" indent="-171450">
              <a:buFont typeface="Arial" panose="020B0604020202020204" pitchFamily="34" charset="0"/>
              <a:buChar char="•"/>
            </a:pPr>
            <a:r>
              <a:rPr lang="da-DK" baseline="0" dirty="0" smtClean="0"/>
              <a:t>Hvad har kendetegnet tidligere hændelser? (</a:t>
            </a:r>
            <a:r>
              <a:rPr lang="da-DK" dirty="0" smtClean="0"/>
              <a:t>omfang, forløb og </a:t>
            </a:r>
            <a:r>
              <a:rPr lang="da-DK" baseline="0" dirty="0" smtClean="0"/>
              <a:t>konsekvenser)</a:t>
            </a:r>
          </a:p>
          <a:p>
            <a:pPr marL="171450" indent="-171450">
              <a:buFont typeface="Arial" panose="020B0604020202020204" pitchFamily="34" charset="0"/>
              <a:buChar char="•"/>
            </a:pPr>
            <a:r>
              <a:rPr lang="da-DK" dirty="0"/>
              <a:t>Er der overblik over organisationens kritiske funktioner og afhængigheder</a:t>
            </a:r>
            <a:r>
              <a:rPr lang="da-DK" dirty="0" smtClean="0"/>
              <a:t>?</a:t>
            </a:r>
          </a:p>
          <a:p>
            <a:pPr marL="171450" indent="-171450">
              <a:buFont typeface="Arial" panose="020B0604020202020204" pitchFamily="34" charset="0"/>
              <a:buChar char="•"/>
            </a:pPr>
            <a:endParaRPr lang="da-DK" dirty="0"/>
          </a:p>
          <a:p>
            <a:r>
              <a:rPr lang="da-DK" u="sng" dirty="0" smtClean="0"/>
              <a:t>Note</a:t>
            </a:r>
            <a:r>
              <a:rPr lang="da-DK" dirty="0" smtClean="0"/>
              <a:t>:</a:t>
            </a:r>
          </a:p>
          <a:p>
            <a:r>
              <a:rPr lang="da-DK" dirty="0" smtClean="0"/>
              <a:t>Organisationens risikobillede er en beskrivelse af de risici, som organisationen vurderer, der bør rettes størst opmærksomhed mod i beredskabsplanen og planerne for fortsat drift. Se eventuelt Nationalt Risikobillede for inspiration.</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897723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Facilitator præsenterer herefter scenariet. Det uddeles i kopi (A4-format) til hver deltager. </a:t>
            </a:r>
          </a:p>
          <a:p>
            <a:endParaRPr lang="da-DK" dirty="0" smtClean="0"/>
          </a:p>
          <a:p>
            <a:r>
              <a:rPr lang="da-DK" dirty="0" smtClean="0"/>
              <a:t>Facilitator giver - eventuelt - følgende supplerende oplysninger:</a:t>
            </a:r>
          </a:p>
          <a:p>
            <a:pPr marL="171450" indent="-171450">
              <a:buFont typeface="Arial" panose="020B0604020202020204" pitchFamily="34" charset="0"/>
              <a:buChar char="•"/>
            </a:pPr>
            <a:r>
              <a:rPr lang="da-DK" dirty="0" smtClean="0"/>
              <a:t>Energistyrelsen oplyser, </a:t>
            </a:r>
            <a:r>
              <a:rPr lang="da-DK" dirty="0"/>
              <a:t>at tankstationer i områder uden strøm ikke vil kunne anvendes. </a:t>
            </a:r>
            <a:endParaRPr lang="da-DK" dirty="0" smtClean="0"/>
          </a:p>
          <a:p>
            <a:pPr marL="171450" indent="-171450">
              <a:buFont typeface="Arial" panose="020B0604020202020204" pitchFamily="34" charset="0"/>
              <a:buChar char="•"/>
            </a:pPr>
            <a:r>
              <a:rPr lang="da-DK" dirty="0" smtClean="0"/>
              <a:t>Lokale </a:t>
            </a:r>
            <a:r>
              <a:rPr lang="da-DK" dirty="0"/>
              <a:t>varmesystemer </a:t>
            </a:r>
            <a:r>
              <a:rPr lang="da-DK" dirty="0" smtClean="0"/>
              <a:t>kan heller ikke forventes </a:t>
            </a:r>
            <a:r>
              <a:rPr lang="da-DK" dirty="0"/>
              <a:t>at </a:t>
            </a:r>
            <a:r>
              <a:rPr lang="da-DK" dirty="0" smtClean="0"/>
              <a:t>virke, </a:t>
            </a:r>
            <a:r>
              <a:rPr lang="da-DK" dirty="0"/>
              <a:t>mens strømafbrydelsen står </a:t>
            </a:r>
            <a:r>
              <a:rPr lang="da-DK" dirty="0" smtClean="0"/>
              <a:t>på. </a:t>
            </a:r>
            <a:endParaRPr lang="da-DK" dirty="0"/>
          </a:p>
          <a:p>
            <a:endParaRPr lang="da-DK" dirty="0" smtClean="0"/>
          </a:p>
          <a:p>
            <a:r>
              <a:rPr lang="da-DK" dirty="0" smtClean="0"/>
              <a:t>Facilitator understreger, at </a:t>
            </a:r>
            <a:r>
              <a:rPr lang="da-DK" i="1" dirty="0" smtClean="0"/>
              <a:t>det</a:t>
            </a:r>
            <a:r>
              <a:rPr lang="da-DK" dirty="0" smtClean="0"/>
              <a:t> er, hvad vi ved på nuværende tidspunkt. Der er ikke yderligere informationer til rådighed.</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408632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le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9A3F990-A1E2-45D7-BB03-B5F658ACB1D2}"/>
              </a:ext>
            </a:extLst>
          </p:cNvPr>
          <p:cNvSpPr>
            <a:spLocks noGrp="1"/>
          </p:cNvSpPr>
          <p:nvPr>
            <p:ph type="pic" sz="quarter" idx="13" hasCustomPrompt="1"/>
          </p:nvPr>
        </p:nvSpPr>
        <p:spPr>
          <a:xfrm>
            <a:off x="0" y="0"/>
            <a:ext cx="9144000" cy="6858000"/>
          </a:xfrm>
        </p:spPr>
        <p:txBody>
          <a:bodyPr tIns="720000" anchor="ctr" anchorCtr="0"/>
          <a:lstStyle>
            <a:lvl1pPr marL="0" indent="0" algn="ctr">
              <a:buNone/>
              <a:defRPr/>
            </a:lvl1pPr>
          </a:lstStyle>
          <a:p>
            <a:r>
              <a:rPr lang="da-DK" dirty="0"/>
              <a:t>Klik på ikonet for at tilføje et billede</a:t>
            </a:r>
          </a:p>
        </p:txBody>
      </p:sp>
      <p:sp>
        <p:nvSpPr>
          <p:cNvPr id="2" name="Title 1"/>
          <p:cNvSpPr>
            <a:spLocks noGrp="1"/>
          </p:cNvSpPr>
          <p:nvPr>
            <p:ph type="ctrTitle" hasCustomPrompt="1"/>
          </p:nvPr>
        </p:nvSpPr>
        <p:spPr>
          <a:xfrm>
            <a:off x="651374" y="4233734"/>
            <a:ext cx="8133851" cy="580800"/>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691585" y="4905538"/>
            <a:ext cx="324000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0" name="Bottom box">
            <a:extLst>
              <a:ext uri="{FF2B5EF4-FFF2-40B4-BE49-F238E27FC236}">
                <a16:creationId xmlns:a16="http://schemas.microsoft.com/office/drawing/2014/main" id="{CF54AAEE-85E1-4F0A-A35B-41D12ECDD6E6}"/>
              </a:ext>
            </a:extLst>
          </p:cNvPr>
          <p:cNvSpPr>
            <a:spLocks noGrp="1"/>
          </p:cNvSpPr>
          <p:nvPr>
            <p:ph type="body" sz="quarter" idx="15" hasCustomPrompt="1"/>
          </p:nvPr>
        </p:nvSpPr>
        <p:spPr>
          <a:xfrm>
            <a:off x="691200" y="5922000"/>
            <a:ext cx="7776000" cy="75600"/>
          </a:xfrm>
          <a:solidFill>
            <a:srgbClr val="002855"/>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5" name="Tjenestebrug">
            <a:extLst>
              <a:ext uri="{FF2B5EF4-FFF2-40B4-BE49-F238E27FC236}">
                <a16:creationId xmlns:a16="http://schemas.microsoft.com/office/drawing/2014/main" id="{CD2B20FA-ADBB-4D33-AFED-F8303AF9C3F2}"/>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7" name="Afklassificeret">
            <a:extLst>
              <a:ext uri="{FF2B5EF4-FFF2-40B4-BE49-F238E27FC236}">
                <a16:creationId xmlns:a16="http://schemas.microsoft.com/office/drawing/2014/main" id="{152425A2-9CB0-4B0A-9737-6DBAAA77CA19}"/>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9" name="Brug">
            <a:extLst>
              <a:ext uri="{FF2B5EF4-FFF2-40B4-BE49-F238E27FC236}">
                <a16:creationId xmlns:a16="http://schemas.microsoft.com/office/drawing/2014/main" id="{40728055-BC56-49F1-96B1-2EE6C1ABCDB3}"/>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7" name="Tjenestebrug">
            <a:extLst>
              <a:ext uri="{FF2B5EF4-FFF2-40B4-BE49-F238E27FC236}">
                <a16:creationId xmlns:a16="http://schemas.microsoft.com/office/drawing/2014/main" id="{D60F0DFC-5755-429C-89E2-226401F6A402}"/>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a16="http://schemas.microsoft.com/office/drawing/2014/main" id="{D27E2981-8B3E-4E52-BA09-D58599B5ED45}"/>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a16="http://schemas.microsoft.com/office/drawing/2014/main" id="{F8BD78A7-63D1-4BC0-B68C-68DAE6291C8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92991A-28B5-4920-BBFE-B7C226159A6E}" type="datetime2">
              <a:rPr lang="da-DK" smtClean="0"/>
              <a:pPr/>
              <a:t>29. november 2022</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3" name="Picture Placeholder 12">
            <a:extLst>
              <a:ext uri="{FF2B5EF4-FFF2-40B4-BE49-F238E27FC236}">
                <a16:creationId xmlns:a16="http://schemas.microsoft.com/office/drawing/2014/main" id="{F90F4F34-41F7-43D8-A2F3-76A48544901B}"/>
              </a:ext>
            </a:extLst>
          </p:cNvPr>
          <p:cNvSpPr>
            <a:spLocks noGrp="1"/>
          </p:cNvSpPr>
          <p:nvPr>
            <p:ph type="pic" sz="quarter" idx="22" hasCustomPrompt="1"/>
          </p:nvPr>
        </p:nvSpPr>
        <p:spPr>
          <a:xfrm>
            <a:off x="651600" y="482400"/>
            <a:ext cx="2764800" cy="6012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270691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p:nvPr>
        </p:nvSpPr>
        <p:spPr>
          <a:xfrm>
            <a:off x="369115" y="914400"/>
            <a:ext cx="8417698" cy="4588778"/>
          </a:xfrm>
        </p:spPr>
        <p:txBody>
          <a:bodyPr rIns="0" anchor="ctr" anchorCtr="0"/>
          <a:lstStyle>
            <a:lvl1pPr marL="0" indent="0" algn="ctr">
              <a:buNone/>
              <a:defRPr/>
            </a:lvl1pPr>
          </a:lstStyle>
          <a:p>
            <a:r>
              <a:rPr lang="da-DK" smtClean="0"/>
              <a:t>Klik på ikonet for at tilføje et billede</a:t>
            </a:r>
            <a:endParaRPr lang="da-DK" dirty="0"/>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755650" y="3640503"/>
            <a:ext cx="2639303" cy="2363422"/>
          </a:xfrm>
          <a:solidFill>
            <a:srgbClr val="002855"/>
          </a:solidFill>
        </p:spPr>
        <p:txBody>
          <a:bodyPr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0" indent="-180000">
              <a:spcBef>
                <a:spcPts val="1500"/>
              </a:spcBef>
              <a:defRPr sz="1000">
                <a:solidFill>
                  <a:schemeClr val="bg1"/>
                </a:solidFill>
              </a:defRPr>
            </a:lvl3pPr>
            <a:lvl4pPr marL="360000" indent="-180000">
              <a:spcBef>
                <a:spcPts val="1500"/>
              </a:spcBef>
              <a:defRPr sz="1000">
                <a:solidFill>
                  <a:schemeClr val="bg1"/>
                </a:solidFill>
              </a:defRPr>
            </a:lvl4pPr>
            <a:lvl5pPr marL="540000" indent="-180000">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jenestebrug">
            <a:extLst>
              <a:ext uri="{FF2B5EF4-FFF2-40B4-BE49-F238E27FC236}">
                <a16:creationId xmlns:a16="http://schemas.microsoft.com/office/drawing/2014/main" id="{35FE3095-6256-4962-9810-7FE06144F6C9}"/>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6" name="Afklassificeret">
            <a:extLst>
              <a:ext uri="{FF2B5EF4-FFF2-40B4-BE49-F238E27FC236}">
                <a16:creationId xmlns:a16="http://schemas.microsoft.com/office/drawing/2014/main" id="{697ACF4C-8228-4590-A676-70732BB2AE67}"/>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7" name="Brug">
            <a:extLst>
              <a:ext uri="{FF2B5EF4-FFF2-40B4-BE49-F238E27FC236}">
                <a16:creationId xmlns:a16="http://schemas.microsoft.com/office/drawing/2014/main" id="{394EDE27-D8F7-487C-B206-095208EA9507}"/>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8" name="Tjenestebrug">
            <a:extLst>
              <a:ext uri="{FF2B5EF4-FFF2-40B4-BE49-F238E27FC236}">
                <a16:creationId xmlns:a16="http://schemas.microsoft.com/office/drawing/2014/main" id="{4E2DFBD9-C552-49EE-BD61-32F76BC1BC19}"/>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a16="http://schemas.microsoft.com/office/drawing/2014/main" id="{47A7FB00-BA12-423F-ADC1-A99210B37699}"/>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0" name="Brug">
            <a:extLst>
              <a:ext uri="{FF2B5EF4-FFF2-40B4-BE49-F238E27FC236}">
                <a16:creationId xmlns:a16="http://schemas.microsoft.com/office/drawing/2014/main" id="{11D30994-1D10-4B52-B657-3D23B066C1EF}"/>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id="{072DEAF9-D844-45A4-8B37-9D9DDF357AE5}"/>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id="{0B6748A5-B04F-4A22-96BC-FFCB716199E1}"/>
              </a:ext>
            </a:extLst>
          </p:cNvPr>
          <p:cNvSpPr>
            <a:spLocks noGrp="1"/>
          </p:cNvSpPr>
          <p:nvPr>
            <p:ph type="dt" sz="half" idx="10"/>
          </p:nvPr>
        </p:nvSpPr>
        <p:spPr/>
        <p:txBody>
          <a:bodyPr/>
          <a:lstStyle/>
          <a:p>
            <a:fld id="{0F7E49E4-2702-4F1F-829B-6774A117D379}" type="datetime2">
              <a:rPr lang="da-DK" smtClean="0"/>
              <a:t>29. november 2022</a:t>
            </a:fld>
            <a:endParaRPr lang="da-DK" dirty="0"/>
          </a:p>
        </p:txBody>
      </p:sp>
      <p:sp>
        <p:nvSpPr>
          <p:cNvPr id="5" name="Slide Number Placeholder 4">
            <a:extLst>
              <a:ext uri="{FF2B5EF4-FFF2-40B4-BE49-F238E27FC236}">
                <a16:creationId xmlns:a16="http://schemas.microsoft.com/office/drawing/2014/main" id="{5109EFA5-ED0B-494B-BD8A-E250904B926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21" name="Picture Placeholder 12">
            <a:extLst>
              <a:ext uri="{FF2B5EF4-FFF2-40B4-BE49-F238E27FC236}">
                <a16:creationId xmlns:a16="http://schemas.microsoft.com/office/drawing/2014/main" id="{16CAC3E7-B91D-486C-B80E-87999BDAF156}"/>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109326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26"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her for at tilføje en titel</a:t>
            </a:r>
          </a:p>
        </p:txBody>
      </p:sp>
      <p:sp>
        <p:nvSpPr>
          <p:cNvPr id="12" name="Tjenestebrug">
            <a:extLst>
              <a:ext uri="{FF2B5EF4-FFF2-40B4-BE49-F238E27FC236}">
                <a16:creationId xmlns:a16="http://schemas.microsoft.com/office/drawing/2014/main" id="{D1868055-18E6-40E8-B805-B82F14A9584C}"/>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3" name="Afklassificeret">
            <a:extLst>
              <a:ext uri="{FF2B5EF4-FFF2-40B4-BE49-F238E27FC236}">
                <a16:creationId xmlns:a16="http://schemas.microsoft.com/office/drawing/2014/main" id="{8126867F-BD3A-45BA-96EE-6E9AE4F5EE72}"/>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4" name="Brug">
            <a:extLst>
              <a:ext uri="{FF2B5EF4-FFF2-40B4-BE49-F238E27FC236}">
                <a16:creationId xmlns:a16="http://schemas.microsoft.com/office/drawing/2014/main" id="{4D132A4B-0CBB-44BA-AF01-4D0FCA59614E}"/>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5" name="Tjenestebrug">
            <a:extLst>
              <a:ext uri="{FF2B5EF4-FFF2-40B4-BE49-F238E27FC236}">
                <a16:creationId xmlns:a16="http://schemas.microsoft.com/office/drawing/2014/main" id="{64E702A2-5A83-4FD2-A285-D7CF9FDB7FE8}"/>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6" name="Afklassificeret">
            <a:extLst>
              <a:ext uri="{FF2B5EF4-FFF2-40B4-BE49-F238E27FC236}">
                <a16:creationId xmlns:a16="http://schemas.microsoft.com/office/drawing/2014/main" id="{D07E64A7-4EFA-440B-9CFF-446374F9397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7" name="Brug">
            <a:extLst>
              <a:ext uri="{FF2B5EF4-FFF2-40B4-BE49-F238E27FC236}">
                <a16:creationId xmlns:a16="http://schemas.microsoft.com/office/drawing/2014/main" id="{58AC4769-416E-4B49-BC1A-27A1A124569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LD_PresentationTitle"/>
          <p:cNvSpPr>
            <a:spLocks noGrp="1"/>
          </p:cNvSpPr>
          <p:nvPr>
            <p:ph type="ftr" sz="quarter" idx="11"/>
          </p:nvPr>
        </p:nvSpPr>
        <p:spPr/>
        <p:txBody>
          <a:bodyPr/>
          <a:lstStyle/>
          <a:p>
            <a:endParaRPr lang="da-DK" dirty="0"/>
          </a:p>
        </p:txBody>
      </p:sp>
      <p:sp>
        <p:nvSpPr>
          <p:cNvPr id="3" name="Date_GeneralDate"/>
          <p:cNvSpPr>
            <a:spLocks noGrp="1"/>
          </p:cNvSpPr>
          <p:nvPr>
            <p:ph type="dt" sz="half" idx="10"/>
          </p:nvPr>
        </p:nvSpPr>
        <p:spPr/>
        <p:txBody>
          <a:bodyPr/>
          <a:lstStyle/>
          <a:p>
            <a:fld id="{7E4F13A9-6177-4CBC-8E63-009B91A1E55D}" type="datetime2">
              <a:rPr lang="da-DK" smtClean="0"/>
              <a:t>29. november 2022</a:t>
            </a:fld>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19" name="Picture Placeholder 12">
            <a:extLst>
              <a:ext uri="{FF2B5EF4-FFF2-40B4-BE49-F238E27FC236}">
                <a16:creationId xmlns:a16="http://schemas.microsoft.com/office/drawing/2014/main" id="{4EE2AD88-667F-4325-B484-0F2A6B099CAB}"/>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34508886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1" name="Tjenestebrug">
            <a:extLst>
              <a:ext uri="{FF2B5EF4-FFF2-40B4-BE49-F238E27FC236}">
                <a16:creationId xmlns:a16="http://schemas.microsoft.com/office/drawing/2014/main" id="{2C623502-859B-4159-B411-D60558F7854C}"/>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2" name="Afklassificeret">
            <a:extLst>
              <a:ext uri="{FF2B5EF4-FFF2-40B4-BE49-F238E27FC236}">
                <a16:creationId xmlns:a16="http://schemas.microsoft.com/office/drawing/2014/main" id="{21727F05-F0AB-404A-B6AC-16CB48E5603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3" name="Brug">
            <a:extLst>
              <a:ext uri="{FF2B5EF4-FFF2-40B4-BE49-F238E27FC236}">
                <a16:creationId xmlns:a16="http://schemas.microsoft.com/office/drawing/2014/main" id="{8AF98D9E-CFDD-43D6-9C7B-080C222809C6}"/>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4" name="Tjenestebrug">
            <a:extLst>
              <a:ext uri="{FF2B5EF4-FFF2-40B4-BE49-F238E27FC236}">
                <a16:creationId xmlns:a16="http://schemas.microsoft.com/office/drawing/2014/main" id="{6BFDD952-889A-45E9-997E-44FE05BD439C}"/>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5" name="Afklassificeret">
            <a:extLst>
              <a:ext uri="{FF2B5EF4-FFF2-40B4-BE49-F238E27FC236}">
                <a16:creationId xmlns:a16="http://schemas.microsoft.com/office/drawing/2014/main" id="{1DE5D3AF-8F99-45B5-BDDC-1613CBA64A0B}"/>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6" name="Brug">
            <a:extLst>
              <a:ext uri="{FF2B5EF4-FFF2-40B4-BE49-F238E27FC236}">
                <a16:creationId xmlns:a16="http://schemas.microsoft.com/office/drawing/2014/main" id="{9D0FC4DD-6971-4A0B-92FF-837CF3D55B2E}"/>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3" name="FLD_PresentationTitle"/>
          <p:cNvSpPr>
            <a:spLocks noGrp="1"/>
          </p:cNvSpPr>
          <p:nvPr>
            <p:ph type="ftr" sz="quarter" idx="11"/>
          </p:nvPr>
        </p:nvSpPr>
        <p:spPr/>
        <p:txBody>
          <a:bodyPr/>
          <a:lstStyle/>
          <a:p>
            <a:endParaRPr lang="da-DK" dirty="0"/>
          </a:p>
        </p:txBody>
      </p:sp>
      <p:sp>
        <p:nvSpPr>
          <p:cNvPr id="2" name="Date_GeneralDate"/>
          <p:cNvSpPr>
            <a:spLocks noGrp="1"/>
          </p:cNvSpPr>
          <p:nvPr>
            <p:ph type="dt" sz="half" idx="10"/>
          </p:nvPr>
        </p:nvSpPr>
        <p:spPr/>
        <p:txBody>
          <a:bodyPr/>
          <a:lstStyle/>
          <a:p>
            <a:fld id="{23418280-B936-4504-AFC0-69D38FFCB707}" type="datetime2">
              <a:rPr lang="da-DK" smtClean="0"/>
              <a:t>29. november 2022</a:t>
            </a:fld>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
        <p:nvSpPr>
          <p:cNvPr id="18" name="Picture Placeholder 12">
            <a:extLst>
              <a:ext uri="{FF2B5EF4-FFF2-40B4-BE49-F238E27FC236}">
                <a16:creationId xmlns:a16="http://schemas.microsoft.com/office/drawing/2014/main" id="{6F9DEBD0-37BC-46C9-9262-43BBB1FC8939}"/>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28439488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lutning">
    <p:spTree>
      <p:nvGrpSpPr>
        <p:cNvPr id="1" name=""/>
        <p:cNvGrpSpPr/>
        <p:nvPr/>
      </p:nvGrpSpPr>
      <p:grpSpPr>
        <a:xfrm>
          <a:off x="0" y="0"/>
          <a:ext cx="0" cy="0"/>
          <a:chOff x="0" y="0"/>
          <a:chExt cx="0" cy="0"/>
        </a:xfrm>
      </p:grpSpPr>
      <p:sp>
        <p:nvSpPr>
          <p:cNvPr id="28" name="Background">
            <a:extLst>
              <a:ext uri="{FF2B5EF4-FFF2-40B4-BE49-F238E27FC236}">
                <a16:creationId xmlns:a16="http://schemas.microsoft.com/office/drawing/2014/main" id="{E88E83CA-1644-4080-AF39-CF0AD269BFBC}"/>
              </a:ext>
            </a:extLst>
          </p:cNvPr>
          <p:cNvSpPr/>
          <p:nvPr userDrawn="1"/>
        </p:nvSpPr>
        <p:spPr>
          <a:xfrm>
            <a:off x="0" y="0"/>
            <a:ext cx="9144900" cy="6861600"/>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30" name="Tjenestebrug">
            <a:extLst>
              <a:ext uri="{FF2B5EF4-FFF2-40B4-BE49-F238E27FC236}">
                <a16:creationId xmlns:a16="http://schemas.microsoft.com/office/drawing/2014/main" id="{109BD2B5-7217-4402-8504-4D89994143C6}"/>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31" name="Afklassificeret">
            <a:extLst>
              <a:ext uri="{FF2B5EF4-FFF2-40B4-BE49-F238E27FC236}">
                <a16:creationId xmlns:a16="http://schemas.microsoft.com/office/drawing/2014/main" id="{D3455C4F-081F-496E-8ADA-6A7B9DBB65A8}"/>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32" name="Brug">
            <a:extLst>
              <a:ext uri="{FF2B5EF4-FFF2-40B4-BE49-F238E27FC236}">
                <a16:creationId xmlns:a16="http://schemas.microsoft.com/office/drawing/2014/main" id="{38667089-B456-41F2-8F82-2C08FF7D8E1B}"/>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33" name="Tjenestebrug">
            <a:extLst>
              <a:ext uri="{FF2B5EF4-FFF2-40B4-BE49-F238E27FC236}">
                <a16:creationId xmlns:a16="http://schemas.microsoft.com/office/drawing/2014/main" id="{7A523A2A-D771-44C9-995A-1AB3E66FDB06}"/>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34" name="Afklassificeret">
            <a:extLst>
              <a:ext uri="{FF2B5EF4-FFF2-40B4-BE49-F238E27FC236}">
                <a16:creationId xmlns:a16="http://schemas.microsoft.com/office/drawing/2014/main" id="{D7D1BE7F-D5EB-4217-B570-3410E62B4202}"/>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35" name="Brug">
            <a:extLst>
              <a:ext uri="{FF2B5EF4-FFF2-40B4-BE49-F238E27FC236}">
                <a16:creationId xmlns:a16="http://schemas.microsoft.com/office/drawing/2014/main" id="{1B1D9642-D9B1-4381-AE96-261B0035A5B6}"/>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8" name="Date Placeholder 2">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solidFill>
                  <a:schemeClr val="tx1"/>
                </a:solidFill>
              </a:defRPr>
            </a:lvl1pPr>
          </a:lstStyle>
          <a:p>
            <a:fld id="{9292991A-28B5-4920-BBFE-B7C226159A6E}" type="datetime2">
              <a:rPr lang="da-DK" smtClean="0"/>
              <a:pPr/>
              <a:t>29. november 2022</a:t>
            </a:fld>
            <a:endParaRPr lang="da-DK" dirty="0"/>
          </a:p>
        </p:txBody>
      </p:sp>
      <p:sp>
        <p:nvSpPr>
          <p:cNvPr id="9" name="Footer Placeholder 3">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solidFill>
                  <a:schemeClr val="tx1"/>
                </a:solidFill>
              </a:defRPr>
            </a:lvl1pPr>
          </a:lstStyle>
          <a:p>
            <a:endParaRPr lang="da-DK" dirty="0"/>
          </a:p>
        </p:txBody>
      </p:sp>
      <p:sp>
        <p:nvSpPr>
          <p:cNvPr id="10" name="Slide Number Placeholder 4">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p:spPr>
        <p:txBody>
          <a:bodyPr/>
          <a:lstStyle>
            <a:lvl1pPr>
              <a:defRPr sz="100">
                <a:solidFill>
                  <a:schemeClr val="tx1"/>
                </a:solidFill>
              </a:defRPr>
            </a:lvl1pPr>
          </a:lstStyle>
          <a:p>
            <a:fld id="{24C8C45C-947F-4981-8B3F-4F32E973C901}" type="slidenum">
              <a:rPr lang="da-DK" smtClean="0"/>
              <a:pPr/>
              <a:t>‹nr.›</a:t>
            </a:fld>
            <a:endParaRPr lang="da-DK" dirty="0"/>
          </a:p>
        </p:txBody>
      </p:sp>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545134" y="5597414"/>
            <a:ext cx="216000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a:t>Indsæt gadeadresse</a:t>
            </a:r>
            <a:endParaRPr lang="da-DK" dirty="0"/>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545132" y="5709741"/>
            <a:ext cx="2160002"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a:t>Indsæt postnummer og by</a:t>
            </a:r>
            <a:endParaRPr lang="da-DK" dirty="0"/>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545132" y="6024425"/>
            <a:ext cx="2160002" cy="108000"/>
          </a:xfrm>
        </p:spPr>
        <p:txBody>
          <a:bodyPr anchor="ctr" anchorCtr="0"/>
          <a:lstStyle>
            <a:lvl1pPr marL="0" indent="0">
              <a:lnSpc>
                <a:spcPct val="100000"/>
              </a:lnSpc>
              <a:spcBef>
                <a:spcPts val="0"/>
              </a:spcBef>
              <a:buNone/>
              <a:tabLst>
                <a:tab pos="406800"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545131" y="6135614"/>
            <a:ext cx="2160003" cy="108000"/>
          </a:xfrm>
        </p:spPr>
        <p:txBody>
          <a:bodyPr anchor="ctr" anchorCtr="0"/>
          <a:lstStyle>
            <a:lvl1pPr marL="0" indent="0">
              <a:lnSpc>
                <a:spcPct val="100000"/>
              </a:lnSpc>
              <a:spcBef>
                <a:spcPts val="0"/>
              </a:spcBef>
              <a:buNone/>
              <a:tabLst>
                <a:tab pos="406800"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a:t>Indsæt e-mail adresse</a:t>
            </a:r>
            <a:endParaRPr lang="da-DK" dirty="0"/>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545131" y="6243275"/>
            <a:ext cx="216000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a:t>Indæt www-adresse</a:t>
            </a:r>
            <a:endParaRPr lang="da-DK" dirty="0"/>
          </a:p>
        </p:txBody>
      </p:sp>
      <p:sp>
        <p:nvSpPr>
          <p:cNvPr id="18" name="Picture Placeholder 12">
            <a:extLst>
              <a:ext uri="{FF2B5EF4-FFF2-40B4-BE49-F238E27FC236}">
                <a16:creationId xmlns:a16="http://schemas.microsoft.com/office/drawing/2014/main" id="{7CDA9630-177A-4130-8265-8906AB1508B4}"/>
              </a:ext>
            </a:extLst>
          </p:cNvPr>
          <p:cNvSpPr>
            <a:spLocks noGrp="1"/>
          </p:cNvSpPr>
          <p:nvPr>
            <p:ph type="pic" sz="quarter" idx="27" hasCustomPrompt="1"/>
          </p:nvPr>
        </p:nvSpPr>
        <p:spPr>
          <a:xfrm>
            <a:off x="496800" y="5205600"/>
            <a:ext cx="1807200" cy="392400"/>
          </a:xfrm>
        </p:spPr>
        <p:txBody>
          <a:bodyPr anchor="b" anchorCtr="0"/>
          <a:lstStyle>
            <a:lvl1pPr marL="0" indent="0">
              <a:buNone/>
              <a:defRPr sz="9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15884343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grpSp>
        <p:nvGrpSpPr>
          <p:cNvPr id="4" name="Gruppe 3"/>
          <p:cNvGrpSpPr/>
          <p:nvPr userDrawn="1"/>
        </p:nvGrpSpPr>
        <p:grpSpPr>
          <a:xfrm>
            <a:off x="2033902" y="1632077"/>
            <a:ext cx="1702952" cy="752595"/>
            <a:chOff x="2033902" y="1483643"/>
            <a:chExt cx="1702952" cy="752595"/>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902" y="1483643"/>
              <a:ext cx="1702952" cy="75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3902" y="1483643"/>
              <a:ext cx="392170" cy="163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3" name="4 Nulstil"/>
          <p:cNvPicPr>
            <a:picLocks noChangeAspect="1"/>
          </p:cNvPicPr>
          <p:nvPr userDrawn="1"/>
        </p:nvPicPr>
        <p:blipFill>
          <a:blip r:embed="rId4"/>
          <a:stretch>
            <a:fillRect/>
          </a:stretch>
        </p:blipFill>
        <p:spPr>
          <a:xfrm>
            <a:off x="8261353" y="1787582"/>
            <a:ext cx="597915" cy="216114"/>
          </a:xfrm>
          <a:prstGeom prst="rect">
            <a:avLst/>
          </a:prstGeom>
        </p:spPr>
      </p:pic>
      <p:sp>
        <p:nvSpPr>
          <p:cNvPr id="31" name="Text Box 2"/>
          <p:cNvSpPr txBox="1">
            <a:spLocks noChangeArrowheads="1"/>
          </p:cNvSpPr>
          <p:nvPr userDrawn="1"/>
        </p:nvSpPr>
        <p:spPr bwMode="auto">
          <a:xfrm>
            <a:off x="763414" y="4332893"/>
            <a:ext cx="1975650"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 tekst typografier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TAB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gå frem i tekst-niveauer. Klik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ENTER</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derefter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TAB</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skifte fra et niveau til et næste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gå tilbage i tekst-niveauer,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SHIFT+TAB</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Ønsker du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tekst uden bullet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slet bullet. Sæt den på igen ved at klikke på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bullet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-knappen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Alternativt kan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Forøg</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Formindsk</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listeniveau bruges</a:t>
            </a:r>
          </a:p>
        </p:txBody>
      </p:sp>
      <p:sp>
        <p:nvSpPr>
          <p:cNvPr id="34" name="Text Box 4"/>
          <p:cNvSpPr txBox="1">
            <a:spLocks noChangeArrowheads="1"/>
          </p:cNvSpPr>
          <p:nvPr userDrawn="1"/>
        </p:nvSpPr>
        <p:spPr bwMode="auto">
          <a:xfrm>
            <a:off x="6900038" y="1634493"/>
            <a:ext cx="1753600"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 typeface="+mj-lt"/>
              <a:buNone/>
              <a:tabLst/>
              <a:defRPr/>
            </a:pPr>
            <a:r>
              <a:rPr kumimoji="0" lang="da-DK" sz="1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Nulstil slide</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Hjem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Nulstil</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nulstille</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placering, størrelse og formatering af pladsholdere til layoutets oprindelige design</a:t>
            </a:r>
            <a:endPar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justere sidenummerering, </a:t>
            </a:r>
            <a:b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Gør dette som det sidste i din præsentation, så det slår igennem på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alle slides</a:t>
            </a:r>
            <a:endParaRPr kumimoji="0" 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Sidehoved og Sidefod</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(indtast evt. tekst i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eller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hvis det kun skal være på et enkelt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Hjælpelinjer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se hjælpelinjer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sæt hak ved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Hjælpelinjer</a:t>
            </a:r>
            <a:endPar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Tips: Alt + F9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hurtig visning af hjælpelinjer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 Box 3"/>
          <p:cNvSpPr txBox="1">
            <a:spLocks noChangeArrowheads="1"/>
          </p:cNvSpPr>
          <p:nvPr userDrawn="1"/>
        </p:nvSpPr>
        <p:spPr bwMode="auto">
          <a:xfrm>
            <a:off x="3982023" y="3846910"/>
            <a:ext cx="216079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slides med billedpladsholder,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ikonet og 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 billede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ændre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billedets fokus/størrelse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Ønsker du at skalere billedet, så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hold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SHIFT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-knappen nede, mens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du trækker i billedets hjørner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Tips: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Hvis du sletter billedet og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indsætter et nyt, kan billedet lægge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sig foran tekst og grafik. Hvis dette sker, højreklik på billedet og 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Placer bagest</a:t>
            </a:r>
            <a:endParaRPr kumimoji="0" 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2 Ny slide"/>
          <p:cNvPicPr>
            <a:picLocks noChangeAspect="1"/>
          </p:cNvPicPr>
          <p:nvPr userDrawn="1"/>
        </p:nvPicPr>
        <p:blipFill rotWithShape="1">
          <a:blip r:embed="rId5"/>
          <a:srcRect l="2931" r="60888"/>
          <a:stretch/>
        </p:blipFill>
        <p:spPr>
          <a:xfrm>
            <a:off x="5895241" y="1840538"/>
            <a:ext cx="323170" cy="575288"/>
          </a:xfrm>
          <a:prstGeom prst="rect">
            <a:avLst/>
          </a:prstGeom>
        </p:spPr>
      </p:pic>
      <p:sp>
        <p:nvSpPr>
          <p:cNvPr id="9" name="Fast overskrift"/>
          <p:cNvSpPr txBox="1"/>
          <p:nvPr userDrawn="1"/>
        </p:nvSpPr>
        <p:spPr>
          <a:xfrm>
            <a:off x="755649" y="537447"/>
            <a:ext cx="7981155" cy="650171"/>
          </a:xfrm>
          <a:prstGeom prst="rect">
            <a:avLst/>
          </a:prstGeom>
          <a:noFill/>
        </p:spPr>
        <p:txBody>
          <a:bodyPr wrap="square" lIns="0" tIns="0" rIns="0" bIns="0" rtlCol="0" anchor="b" anchorCtr="0">
            <a:noAutofit/>
          </a:bodyPr>
          <a:lstStyle/>
          <a:p>
            <a:r>
              <a:rPr lang="da-DK" sz="2800" b="0" noProof="1">
                <a:solidFill>
                  <a:schemeClr val="tx1"/>
                </a:solidFill>
                <a:latin typeface="Arial" panose="020B0604020202020204" pitchFamily="34" charset="0"/>
                <a:cs typeface="Arial" panose="020B0604020202020204" pitchFamily="34" charset="0"/>
              </a:rPr>
              <a:t>Brugerguide (Office 2010) - Slet før anvendelse</a:t>
            </a:r>
          </a:p>
        </p:txBody>
      </p:sp>
      <p:pic>
        <p:nvPicPr>
          <p:cNvPr id="19" name="3 Layout"/>
          <p:cNvPicPr>
            <a:picLocks noChangeAspect="1"/>
          </p:cNvPicPr>
          <p:nvPr userDrawn="1"/>
        </p:nvPicPr>
        <p:blipFill rotWithShape="1">
          <a:blip r:embed="rId5"/>
          <a:srcRect l="36944" r="2272" b="69429"/>
          <a:stretch/>
        </p:blipFill>
        <p:spPr>
          <a:xfrm>
            <a:off x="5953680" y="2597904"/>
            <a:ext cx="593368" cy="192211"/>
          </a:xfrm>
          <a:prstGeom prst="rect">
            <a:avLst/>
          </a:prstGeom>
        </p:spPr>
      </p:pic>
      <p:pic>
        <p:nvPicPr>
          <p:cNvPr id="26" name="5 Insert picture"/>
          <p:cNvPicPr>
            <a:picLocks noChangeAspect="1"/>
          </p:cNvPicPr>
          <p:nvPr userDrawn="1"/>
        </p:nvPicPr>
        <p:blipFill>
          <a:blip r:embed="rId6"/>
          <a:stretch>
            <a:fillRect/>
          </a:stretch>
        </p:blipFill>
        <p:spPr>
          <a:xfrm>
            <a:off x="5932332" y="4040005"/>
            <a:ext cx="262151" cy="256054"/>
          </a:xfrm>
          <a:prstGeom prst="rect">
            <a:avLst/>
          </a:prstGeom>
        </p:spPr>
      </p:pic>
      <p:pic>
        <p:nvPicPr>
          <p:cNvPr id="27" name="6 Crop"/>
          <p:cNvPicPr>
            <a:picLocks noChangeAspect="1"/>
          </p:cNvPicPr>
          <p:nvPr userDrawn="1"/>
        </p:nvPicPr>
        <p:blipFill>
          <a:blip r:embed="rId7"/>
          <a:stretch>
            <a:fillRect/>
          </a:stretch>
        </p:blipFill>
        <p:spPr>
          <a:xfrm>
            <a:off x="5912964" y="4670006"/>
            <a:ext cx="337400" cy="321707"/>
          </a:xfrm>
          <a:prstGeom prst="rect">
            <a:avLst/>
          </a:prstGeom>
        </p:spPr>
      </p:pic>
      <p:pic>
        <p:nvPicPr>
          <p:cNvPr id="30" name="7 Scale picture"/>
          <p:cNvPicPr>
            <a:picLocks noChangeAspect="1"/>
          </p:cNvPicPr>
          <p:nvPr userDrawn="1"/>
        </p:nvPicPr>
        <p:blipFill>
          <a:blip r:embed="rId8"/>
          <a:stretch>
            <a:fillRect/>
          </a:stretch>
        </p:blipFill>
        <p:spPr>
          <a:xfrm>
            <a:off x="5890669" y="5022711"/>
            <a:ext cx="359695" cy="335309"/>
          </a:xfrm>
          <a:prstGeom prst="rect">
            <a:avLst/>
          </a:prstGeom>
        </p:spPr>
      </p:pic>
      <p:pic>
        <p:nvPicPr>
          <p:cNvPr id="18" name="1 Increase decrease"/>
          <p:cNvPicPr>
            <a:picLocks noChangeAspect="1"/>
          </p:cNvPicPr>
          <p:nvPr userDrawn="1"/>
        </p:nvPicPr>
        <p:blipFill>
          <a:blip r:embed="rId9"/>
          <a:stretch>
            <a:fillRect/>
          </a:stretch>
        </p:blipFill>
        <p:spPr>
          <a:xfrm>
            <a:off x="2630882" y="5709762"/>
            <a:ext cx="549328" cy="285228"/>
          </a:xfrm>
          <a:prstGeom prst="rect">
            <a:avLst/>
          </a:prstGeom>
        </p:spPr>
      </p:pic>
      <p:pic>
        <p:nvPicPr>
          <p:cNvPr id="2" name="Billede 1">
            <a:extLst>
              <a:ext uri="{FF2B5EF4-FFF2-40B4-BE49-F238E27FC236}">
                <a16:creationId xmlns:a16="http://schemas.microsoft.com/office/drawing/2014/main" id="{17A05245-804A-4B20-8BB9-31D66D06C1F2}"/>
              </a:ext>
            </a:extLst>
          </p:cNvPr>
          <p:cNvPicPr>
            <a:picLocks noChangeAspect="1"/>
          </p:cNvPicPr>
          <p:nvPr userDrawn="1"/>
        </p:nvPicPr>
        <p:blipFill>
          <a:blip r:embed="rId10"/>
          <a:stretch>
            <a:fillRect/>
          </a:stretch>
        </p:blipFill>
        <p:spPr>
          <a:xfrm>
            <a:off x="2675497" y="5475464"/>
            <a:ext cx="323170" cy="234298"/>
          </a:xfrm>
          <a:prstGeom prst="rect">
            <a:avLst/>
          </a:prstGeom>
        </p:spPr>
      </p:pic>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fld id="{9292991A-28B5-4920-BBFE-B7C226159A6E}" type="datetime2">
              <a:rPr lang="da-DK" smtClean="0"/>
              <a:pPr/>
              <a:t>29. november 2022</a:t>
            </a:fld>
            <a:endParaRPr lang="da-DK" dirty="0"/>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22" name="Text Box 3"/>
          <p:cNvSpPr txBox="1">
            <a:spLocks noChangeArrowheads="1"/>
          </p:cNvSpPr>
          <p:nvPr userDrawn="1"/>
        </p:nvSpPr>
        <p:spPr bwMode="auto">
          <a:xfrm>
            <a:off x="752474" y="1635573"/>
            <a:ext cx="2153071"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farveskema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mellem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Farvetema 1 – FMV (default)</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Farvetema 2 – FSV</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Farvetema 3 – Afdæmpede farver</a:t>
            </a:r>
            <a:endPar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Skift logo på hvert slide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logoet og 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Skift billede.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det rigtige logo. 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Kopier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(Ctrl+C) det nye indsatte logo, klik på det gamle logo på et slide af gangen og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(Ctrl+V)</a:t>
            </a:r>
            <a:endPar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 Box 2"/>
          <p:cNvSpPr txBox="1">
            <a:spLocks noChangeArrowheads="1"/>
          </p:cNvSpPr>
          <p:nvPr userDrawn="1"/>
        </p:nvSpPr>
        <p:spPr bwMode="auto">
          <a:xfrm>
            <a:off x="3982023" y="1634493"/>
            <a:ext cx="19756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da-DK" sz="1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nyt slide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Hjem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menupunktet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Nyt Slide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indsætte et nyt slide</a:t>
            </a:r>
            <a:endPar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Ændre slide layouts</a:t>
            </a: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pilen ved siden af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Layout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få vist en dropdown menu af mulige slides layout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Layout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ændre dit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nuværende layout til et alternativt</a:t>
            </a:r>
          </a:p>
        </p:txBody>
      </p:sp>
    </p:spTree>
    <p:extLst>
      <p:ext uri="{BB962C8B-B14F-4D97-AF65-F5344CB8AC3E}">
        <p14:creationId xmlns:p14="http://schemas.microsoft.com/office/powerpoint/2010/main" val="17517295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mærke">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CF16D15C-13B3-4944-9207-EAE3F2F6FBA2}"/>
              </a:ext>
            </a:extLst>
          </p:cNvPr>
          <p:cNvSpPr/>
          <p:nvPr userDrawn="1"/>
        </p:nvSpPr>
        <p:spPr>
          <a:xfrm>
            <a:off x="0" y="0"/>
            <a:ext cx="9144900" cy="6861600"/>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5" name="Picture Placeholder 4">
            <a:extLst>
              <a:ext uri="{FF2B5EF4-FFF2-40B4-BE49-F238E27FC236}">
                <a16:creationId xmlns:a16="http://schemas.microsoft.com/office/drawing/2014/main" id="{B8126187-203A-4C82-B9B4-54CC3E240690}"/>
              </a:ext>
            </a:extLst>
          </p:cNvPr>
          <p:cNvSpPr>
            <a:spLocks noGrp="1"/>
          </p:cNvSpPr>
          <p:nvPr>
            <p:ph type="pic" sz="quarter" idx="13" hasCustomPrompt="1"/>
          </p:nvPr>
        </p:nvSpPr>
        <p:spPr>
          <a:xfrm>
            <a:off x="1638975" y="495300"/>
            <a:ext cx="5857200" cy="5857200"/>
          </a:xfrm>
        </p:spPr>
        <p:txBody>
          <a:bodyPr tIns="216000"/>
          <a:lstStyle>
            <a:lvl1pPr marL="0" indent="0" algn="ctr">
              <a:buNone/>
              <a:defRPr/>
            </a:lvl1pPr>
          </a:lstStyle>
          <a:p>
            <a:r>
              <a:rPr lang="da-DK" dirty="0"/>
              <a:t>Klik her og indsæt vandmærke</a:t>
            </a:r>
          </a:p>
        </p:txBody>
      </p:sp>
      <p:sp>
        <p:nvSpPr>
          <p:cNvPr id="2" name="Title 1"/>
          <p:cNvSpPr>
            <a:spLocks noGrp="1"/>
          </p:cNvSpPr>
          <p:nvPr>
            <p:ph type="ctrTitle" hasCustomPrompt="1"/>
          </p:nvPr>
        </p:nvSpPr>
        <p:spPr>
          <a:xfrm>
            <a:off x="651374" y="1871663"/>
            <a:ext cx="8133851"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691585" y="3896284"/>
            <a:ext cx="4876296"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3" name="Bottom box">
            <a:extLst>
              <a:ext uri="{FF2B5EF4-FFF2-40B4-BE49-F238E27FC236}">
                <a16:creationId xmlns:a16="http://schemas.microsoft.com/office/drawing/2014/main" id="{89821071-2E34-4B87-885E-590BD2636BCD}"/>
              </a:ext>
            </a:extLst>
          </p:cNvPr>
          <p:cNvSpPr>
            <a:spLocks noGrp="1"/>
          </p:cNvSpPr>
          <p:nvPr>
            <p:ph type="body" sz="quarter" idx="15" hasCustomPrompt="1"/>
          </p:nvPr>
        </p:nvSpPr>
        <p:spPr>
          <a:xfrm>
            <a:off x="691200" y="5922000"/>
            <a:ext cx="7776000" cy="75600"/>
          </a:xfrm>
          <a:solidFill>
            <a:srgbClr val="002855"/>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24" name="Tjenestebrug">
            <a:extLst>
              <a:ext uri="{FF2B5EF4-FFF2-40B4-BE49-F238E27FC236}">
                <a16:creationId xmlns:a16="http://schemas.microsoft.com/office/drawing/2014/main" id="{C0C82AC3-0336-4737-8280-A45BAE1DA373}"/>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a16="http://schemas.microsoft.com/office/drawing/2014/main" id="{43F8254F-D5FE-443B-9376-05A5AAD2DF7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6" name="Brug">
            <a:extLst>
              <a:ext uri="{FF2B5EF4-FFF2-40B4-BE49-F238E27FC236}">
                <a16:creationId xmlns:a16="http://schemas.microsoft.com/office/drawing/2014/main" id="{C29E5E53-7ADB-40A3-818E-17C86F51B240}"/>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7" name="Tjenestebrug">
            <a:extLst>
              <a:ext uri="{FF2B5EF4-FFF2-40B4-BE49-F238E27FC236}">
                <a16:creationId xmlns:a16="http://schemas.microsoft.com/office/drawing/2014/main" id="{88CCF056-6E37-4E9C-AFF1-C5488E3A6A60}"/>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8" name="Afklassificeret">
            <a:extLst>
              <a:ext uri="{FF2B5EF4-FFF2-40B4-BE49-F238E27FC236}">
                <a16:creationId xmlns:a16="http://schemas.microsoft.com/office/drawing/2014/main" id="{307FC0C7-1D70-48F4-BA01-75A3C8F62F8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9" name="Brug">
            <a:extLst>
              <a:ext uri="{FF2B5EF4-FFF2-40B4-BE49-F238E27FC236}">
                <a16:creationId xmlns:a16="http://schemas.microsoft.com/office/drawing/2014/main" id="{6048F543-A57F-46ED-9AD2-FF7B84012008}"/>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92991A-28B5-4920-BBFE-B7C226159A6E}" type="datetime2">
              <a:rPr lang="da-DK" smtClean="0"/>
              <a:pPr/>
              <a:t>29. november 2022</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Picture Placeholder 12">
            <a:extLst>
              <a:ext uri="{FF2B5EF4-FFF2-40B4-BE49-F238E27FC236}">
                <a16:creationId xmlns:a16="http://schemas.microsoft.com/office/drawing/2014/main" id="{96D5A5A4-4802-40F7-80BB-90AA8B9B50BC}"/>
              </a:ext>
            </a:extLst>
          </p:cNvPr>
          <p:cNvSpPr>
            <a:spLocks noGrp="1"/>
          </p:cNvSpPr>
          <p:nvPr>
            <p:ph type="pic" sz="quarter" idx="22" hasCustomPrompt="1"/>
          </p:nvPr>
        </p:nvSpPr>
        <p:spPr>
          <a:xfrm>
            <a:off x="651600" y="482400"/>
            <a:ext cx="2764800" cy="6012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2656269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7E2AB669-D28D-42F1-807C-A14090E25252}"/>
              </a:ext>
            </a:extLst>
          </p:cNvPr>
          <p:cNvSpPr/>
          <p:nvPr userDrawn="1"/>
        </p:nvSpPr>
        <p:spPr>
          <a:xfrm>
            <a:off x="0" y="0"/>
            <a:ext cx="9144900" cy="6861600"/>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 name="Title 1"/>
          <p:cNvSpPr>
            <a:spLocks noGrp="1"/>
          </p:cNvSpPr>
          <p:nvPr>
            <p:ph type="ctrTitle" hasCustomPrompt="1"/>
          </p:nvPr>
        </p:nvSpPr>
        <p:spPr>
          <a:xfrm>
            <a:off x="651374" y="1871663"/>
            <a:ext cx="8133851"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691585" y="3896284"/>
            <a:ext cx="4876296"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3" name="Bottom box">
            <a:extLst>
              <a:ext uri="{FF2B5EF4-FFF2-40B4-BE49-F238E27FC236}">
                <a16:creationId xmlns:a16="http://schemas.microsoft.com/office/drawing/2014/main" id="{89821071-2E34-4B87-885E-590BD2636BCD}"/>
              </a:ext>
            </a:extLst>
          </p:cNvPr>
          <p:cNvSpPr>
            <a:spLocks noGrp="1"/>
          </p:cNvSpPr>
          <p:nvPr>
            <p:ph type="body" sz="quarter" idx="15" hasCustomPrompt="1"/>
          </p:nvPr>
        </p:nvSpPr>
        <p:spPr>
          <a:xfrm>
            <a:off x="691200" y="5922000"/>
            <a:ext cx="7776000" cy="75600"/>
          </a:xfrm>
          <a:solidFill>
            <a:srgbClr val="002855"/>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24" name="Tjenestebrug">
            <a:extLst>
              <a:ext uri="{FF2B5EF4-FFF2-40B4-BE49-F238E27FC236}">
                <a16:creationId xmlns:a16="http://schemas.microsoft.com/office/drawing/2014/main" id="{C0C82AC3-0336-4737-8280-A45BAE1DA373}"/>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a16="http://schemas.microsoft.com/office/drawing/2014/main" id="{43F8254F-D5FE-443B-9376-05A5AAD2DF7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6" name="Brug">
            <a:extLst>
              <a:ext uri="{FF2B5EF4-FFF2-40B4-BE49-F238E27FC236}">
                <a16:creationId xmlns:a16="http://schemas.microsoft.com/office/drawing/2014/main" id="{C29E5E53-7ADB-40A3-818E-17C86F51B240}"/>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7" name="Tjenestebrug">
            <a:extLst>
              <a:ext uri="{FF2B5EF4-FFF2-40B4-BE49-F238E27FC236}">
                <a16:creationId xmlns:a16="http://schemas.microsoft.com/office/drawing/2014/main" id="{88CCF056-6E37-4E9C-AFF1-C5488E3A6A60}"/>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8" name="Afklassificeret">
            <a:extLst>
              <a:ext uri="{FF2B5EF4-FFF2-40B4-BE49-F238E27FC236}">
                <a16:creationId xmlns:a16="http://schemas.microsoft.com/office/drawing/2014/main" id="{307FC0C7-1D70-48F4-BA01-75A3C8F62F8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9" name="Brug">
            <a:extLst>
              <a:ext uri="{FF2B5EF4-FFF2-40B4-BE49-F238E27FC236}">
                <a16:creationId xmlns:a16="http://schemas.microsoft.com/office/drawing/2014/main" id="{6048F543-A57F-46ED-9AD2-FF7B84012008}"/>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92991A-28B5-4920-BBFE-B7C226159A6E}" type="datetime2">
              <a:rPr lang="da-DK" smtClean="0"/>
              <a:pPr/>
              <a:t>29. november 2022</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6" name="Picture Placeholder 12">
            <a:extLst>
              <a:ext uri="{FF2B5EF4-FFF2-40B4-BE49-F238E27FC236}">
                <a16:creationId xmlns:a16="http://schemas.microsoft.com/office/drawing/2014/main" id="{6A134930-EFF0-42FB-9BE3-4E7319E09269}"/>
              </a:ext>
            </a:extLst>
          </p:cNvPr>
          <p:cNvSpPr>
            <a:spLocks noGrp="1"/>
          </p:cNvSpPr>
          <p:nvPr>
            <p:ph type="pic" sz="quarter" idx="22" hasCustomPrompt="1"/>
          </p:nvPr>
        </p:nvSpPr>
        <p:spPr>
          <a:xfrm>
            <a:off x="651600" y="482400"/>
            <a:ext cx="2764800" cy="6012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12312723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55651" y="2330450"/>
            <a:ext cx="8029574" cy="367347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Tjenestebrug">
            <a:extLst>
              <a:ext uri="{FF2B5EF4-FFF2-40B4-BE49-F238E27FC236}">
                <a16:creationId xmlns:a16="http://schemas.microsoft.com/office/drawing/2014/main" id="{4FA4E295-C991-4C85-A430-8E77C6856DD0}"/>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9" name="Afklassificeret">
            <a:extLst>
              <a:ext uri="{FF2B5EF4-FFF2-40B4-BE49-F238E27FC236}">
                <a16:creationId xmlns:a16="http://schemas.microsoft.com/office/drawing/2014/main" id="{F6BF7C7E-D6F4-4FD7-9D13-A7183A63FBA0}"/>
              </a:ext>
            </a:extLst>
          </p:cNvPr>
          <p:cNvSpPr>
            <a:spLocks noGrp="1"/>
          </p:cNvSpPr>
          <p:nvPr>
            <p:ph type="body" sz="quarter" idx="17" hasCustomPrompt="1"/>
          </p:nvPr>
        </p:nvSpPr>
        <p:spPr>
          <a:xfrm>
            <a:off x="3129801" y="27569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0" name="Brug">
            <a:extLst>
              <a:ext uri="{FF2B5EF4-FFF2-40B4-BE49-F238E27FC236}">
                <a16:creationId xmlns:a16="http://schemas.microsoft.com/office/drawing/2014/main" id="{48088BE7-A6B0-4C44-BAE5-68CC9E06B952}"/>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1" name="Tjenestebrug">
            <a:extLst>
              <a:ext uri="{FF2B5EF4-FFF2-40B4-BE49-F238E27FC236}">
                <a16:creationId xmlns:a16="http://schemas.microsoft.com/office/drawing/2014/main" id="{B7991B50-C9A5-412D-AD92-FBB26509DE4A}"/>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2" name="Afklassificeret">
            <a:extLst>
              <a:ext uri="{FF2B5EF4-FFF2-40B4-BE49-F238E27FC236}">
                <a16:creationId xmlns:a16="http://schemas.microsoft.com/office/drawing/2014/main" id="{0B3ED1EF-436E-41C8-8BB9-3E9E4E0821D2}"/>
              </a:ext>
            </a:extLst>
          </p:cNvPr>
          <p:cNvSpPr>
            <a:spLocks noGrp="1"/>
          </p:cNvSpPr>
          <p:nvPr>
            <p:ph type="body" sz="quarter" idx="20" hasCustomPrompt="1"/>
          </p:nvPr>
        </p:nvSpPr>
        <p:spPr>
          <a:xfrm>
            <a:off x="3129800" y="6441919"/>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3" name="Brug">
            <a:extLst>
              <a:ext uri="{FF2B5EF4-FFF2-40B4-BE49-F238E27FC236}">
                <a16:creationId xmlns:a16="http://schemas.microsoft.com/office/drawing/2014/main" id="{1F7C78C5-98A2-46B6-82CA-0D30DD76A5EC}"/>
              </a:ext>
            </a:extLst>
          </p:cNvPr>
          <p:cNvSpPr>
            <a:spLocks noGrp="1"/>
          </p:cNvSpPr>
          <p:nvPr>
            <p:ph type="body" sz="quarter" idx="21" hasCustomPrompt="1"/>
          </p:nvPr>
        </p:nvSpPr>
        <p:spPr>
          <a:xfrm>
            <a:off x="3129799" y="6552771"/>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id="{4AAB33EC-4EA5-4B1C-AF27-EC2B76F2D853}"/>
              </a:ext>
            </a:extLst>
          </p:cNvPr>
          <p:cNvSpPr>
            <a:spLocks noGrp="1"/>
          </p:cNvSpPr>
          <p:nvPr>
            <p:ph type="ftr" sz="quarter" idx="11"/>
          </p:nvPr>
        </p:nvSpPr>
        <p:spPr>
          <a:xfrm>
            <a:off x="6165669" y="6419492"/>
            <a:ext cx="2241483" cy="167552"/>
          </a:xfrm>
        </p:spPr>
        <p:txBody>
          <a:bodyPr/>
          <a:lstStyle/>
          <a:p>
            <a:endParaRPr lang="da-DK" dirty="0"/>
          </a:p>
        </p:txBody>
      </p:sp>
      <p:sp>
        <p:nvSpPr>
          <p:cNvPr id="3" name="Date Placeholder 2">
            <a:extLst>
              <a:ext uri="{FF2B5EF4-FFF2-40B4-BE49-F238E27FC236}">
                <a16:creationId xmlns:a16="http://schemas.microsoft.com/office/drawing/2014/main" id="{8DB55C38-6DD3-4472-B59C-C5E23E98D56E}"/>
              </a:ext>
            </a:extLst>
          </p:cNvPr>
          <p:cNvSpPr>
            <a:spLocks noGrp="1"/>
          </p:cNvSpPr>
          <p:nvPr>
            <p:ph type="dt" sz="half" idx="10"/>
          </p:nvPr>
        </p:nvSpPr>
        <p:spPr/>
        <p:txBody>
          <a:bodyPr/>
          <a:lstStyle/>
          <a:p>
            <a:fld id="{0F7E49E4-2702-4F1F-829B-6774A117D379}" type="datetime2">
              <a:rPr lang="da-DK" smtClean="0"/>
              <a:t>29. november 2022</a:t>
            </a:fld>
            <a:endParaRPr lang="da-DK" dirty="0"/>
          </a:p>
        </p:txBody>
      </p:sp>
      <p:sp>
        <p:nvSpPr>
          <p:cNvPr id="5" name="Slide Number Placeholder 4">
            <a:extLst>
              <a:ext uri="{FF2B5EF4-FFF2-40B4-BE49-F238E27FC236}">
                <a16:creationId xmlns:a16="http://schemas.microsoft.com/office/drawing/2014/main" id="{F01B945D-1257-489D-A1DE-20820526F6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4" name="Picture Placeholder 12">
            <a:extLst>
              <a:ext uri="{FF2B5EF4-FFF2-40B4-BE49-F238E27FC236}">
                <a16:creationId xmlns:a16="http://schemas.microsoft.com/office/drawing/2014/main" id="{01B8492F-4FD2-4E18-830D-200F0103288E}"/>
              </a:ext>
            </a:extLst>
          </p:cNvPr>
          <p:cNvSpPr>
            <a:spLocks noGrp="1"/>
          </p:cNvSpPr>
          <p:nvPr>
            <p:ph type="pic" sz="quarter" idx="23" hasCustomPrompt="1"/>
          </p:nvPr>
        </p:nvSpPr>
        <p:spPr>
          <a:xfrm>
            <a:off x="360000" y="140400"/>
            <a:ext cx="1807200" cy="392400"/>
          </a:xfrm>
        </p:spPr>
        <p:txBody>
          <a:bodyPr/>
          <a:lstStyle>
            <a:lvl1pPr marL="0" indent="0">
              <a:buNone/>
              <a:defRPr sz="9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11422039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4"/>
            <a:ext cx="9144900"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55651" y="1150629"/>
            <a:ext cx="8029573" cy="528045"/>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55651" y="1871663"/>
            <a:ext cx="568884" cy="218236"/>
          </a:xfrm>
        </p:spPr>
        <p:txBody>
          <a:bodyPr/>
          <a:lstStyle>
            <a:lvl1pPr marL="0" indent="0">
              <a:lnSpc>
                <a:spcPct val="100000"/>
              </a:lnSpc>
              <a:spcBef>
                <a:spcPts val="0"/>
              </a:spcBef>
              <a:buNone/>
              <a:defRPr sz="900" b="1" cap="all" baseline="0"/>
            </a:lvl1pPr>
            <a:lvl2pPr marL="288000" indent="0">
              <a:buNone/>
              <a:defRPr sz="900" b="1" cap="all" baseline="0"/>
            </a:lvl2pPr>
            <a:lvl3pPr marL="576000" indent="0">
              <a:buNone/>
              <a:defRPr sz="900" b="1" cap="all" baseline="0"/>
            </a:lvl3pPr>
            <a:lvl4pPr marL="576000" indent="0">
              <a:buNone/>
              <a:defRPr sz="900" b="1" cap="all" baseline="0"/>
            </a:lvl4pPr>
            <a:lvl5pPr marL="57600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361013" y="1871664"/>
            <a:ext cx="4589844" cy="218236"/>
          </a:xfrm>
        </p:spPr>
        <p:txBody>
          <a:bodyPr/>
          <a:lstStyle>
            <a:lvl1pPr marL="90000" indent="-90000">
              <a:lnSpc>
                <a:spcPct val="100000"/>
              </a:lnSpc>
              <a:spcBef>
                <a:spcPts val="0"/>
              </a:spcBef>
              <a:buClr>
                <a:schemeClr val="accent2"/>
              </a:buClr>
              <a:buSzPct val="105000"/>
              <a:buFont typeface="Verdana" panose="020B0604030504040204" pitchFamily="34" charset="0"/>
              <a:buChar char="/"/>
              <a:defRPr sz="900"/>
            </a:lvl1pPr>
            <a:lvl2pPr marL="162000" indent="-90000">
              <a:lnSpc>
                <a:spcPct val="100000"/>
              </a:lnSpc>
              <a:spcBef>
                <a:spcPts val="0"/>
              </a:spcBef>
              <a:buClr>
                <a:schemeClr val="accent2"/>
              </a:buClr>
              <a:buSzPct val="105000"/>
              <a:buFont typeface="Verdana" panose="020B0604030504040204" pitchFamily="34" charset="0"/>
              <a:buChar char="/"/>
              <a:defRPr sz="900"/>
            </a:lvl2pPr>
            <a:lvl3pPr marL="162000" indent="-90000">
              <a:lnSpc>
                <a:spcPct val="100000"/>
              </a:lnSpc>
              <a:spcBef>
                <a:spcPts val="0"/>
              </a:spcBef>
              <a:buClr>
                <a:schemeClr val="accent2"/>
              </a:buClr>
              <a:buSzPct val="105000"/>
              <a:buFont typeface="Verdana" panose="020B0604030504040204" pitchFamily="34" charset="0"/>
              <a:buChar char="/"/>
              <a:defRPr sz="900"/>
            </a:lvl3pPr>
            <a:lvl4pPr marL="162000" indent="-90000">
              <a:lnSpc>
                <a:spcPct val="100000"/>
              </a:lnSpc>
              <a:spcBef>
                <a:spcPts val="0"/>
              </a:spcBef>
              <a:buClr>
                <a:schemeClr val="accent2"/>
              </a:buClr>
              <a:buSzPct val="105000"/>
              <a:buFont typeface="Verdana" panose="020B0604030504040204" pitchFamily="34" charset="0"/>
              <a:buChar char="/"/>
              <a:defRPr sz="900"/>
            </a:lvl4pPr>
            <a:lvl5pPr marL="162000" indent="-90000">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55651" y="2330449"/>
            <a:ext cx="5195206" cy="3504293"/>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Tjenestebrug">
            <a:extLst>
              <a:ext uri="{FF2B5EF4-FFF2-40B4-BE49-F238E27FC236}">
                <a16:creationId xmlns:a16="http://schemas.microsoft.com/office/drawing/2014/main" id="{5AEDA4AC-E820-4FF9-9D29-6D30F4ECA4D4}"/>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6" name="Afklassificeret">
            <a:extLst>
              <a:ext uri="{FF2B5EF4-FFF2-40B4-BE49-F238E27FC236}">
                <a16:creationId xmlns:a16="http://schemas.microsoft.com/office/drawing/2014/main" id="{C581D602-335D-4AD1-9321-84B3E8EACD6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7" name="Brug">
            <a:extLst>
              <a:ext uri="{FF2B5EF4-FFF2-40B4-BE49-F238E27FC236}">
                <a16:creationId xmlns:a16="http://schemas.microsoft.com/office/drawing/2014/main" id="{52314151-B3B4-43E7-99BB-8468DC766D17}"/>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8" name="Tjenestebrug">
            <a:extLst>
              <a:ext uri="{FF2B5EF4-FFF2-40B4-BE49-F238E27FC236}">
                <a16:creationId xmlns:a16="http://schemas.microsoft.com/office/drawing/2014/main" id="{4BC199A5-FE27-4EDC-820E-D6B1829FD7AB}"/>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a16="http://schemas.microsoft.com/office/drawing/2014/main" id="{29A7BC64-533D-4AA5-8E75-B3674960D315}"/>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0" name="Brug">
            <a:extLst>
              <a:ext uri="{FF2B5EF4-FFF2-40B4-BE49-F238E27FC236}">
                <a16:creationId xmlns:a16="http://schemas.microsoft.com/office/drawing/2014/main" id="{95754423-8376-41BA-9D47-4C67B853B8D1}"/>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id="{06616742-48B4-4C0F-BB50-5832BEFA5C71}"/>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id="{E57C1D4D-39D4-4D36-AD2D-583A0AFFCCB9}"/>
              </a:ext>
            </a:extLst>
          </p:cNvPr>
          <p:cNvSpPr>
            <a:spLocks noGrp="1"/>
          </p:cNvSpPr>
          <p:nvPr>
            <p:ph type="dt" sz="half" idx="10"/>
          </p:nvPr>
        </p:nvSpPr>
        <p:spPr/>
        <p:txBody>
          <a:bodyPr/>
          <a:lstStyle/>
          <a:p>
            <a:fld id="{0F7E49E4-2702-4F1F-829B-6774A117D379}" type="datetime2">
              <a:rPr lang="da-DK" smtClean="0"/>
              <a:t>29. november 2022</a:t>
            </a:fld>
            <a:endParaRPr lang="da-DK" dirty="0"/>
          </a:p>
        </p:txBody>
      </p:sp>
      <p:sp>
        <p:nvSpPr>
          <p:cNvPr id="5" name="Slide Number Placeholder 4">
            <a:extLst>
              <a:ext uri="{FF2B5EF4-FFF2-40B4-BE49-F238E27FC236}">
                <a16:creationId xmlns:a16="http://schemas.microsoft.com/office/drawing/2014/main" id="{AA2487C5-46EC-4A79-8D39-EF34AFB844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23" name="Picture Placeholder 12">
            <a:extLst>
              <a:ext uri="{FF2B5EF4-FFF2-40B4-BE49-F238E27FC236}">
                <a16:creationId xmlns:a16="http://schemas.microsoft.com/office/drawing/2014/main" id="{E78D5CDA-2970-4ABE-A996-C3289CFEB97C}"/>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24425958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7" name="Rektangel 16"/>
          <p:cNvSpPr/>
          <p:nvPr userDrawn="1"/>
        </p:nvSpPr>
        <p:spPr>
          <a:xfrm>
            <a:off x="0" y="1651820"/>
            <a:ext cx="9144000" cy="43556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55651" y="1150629"/>
            <a:ext cx="8029573" cy="528045"/>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55650" y="1873770"/>
            <a:ext cx="8029573" cy="3960972"/>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55650" y="5459506"/>
            <a:ext cx="8029573" cy="375236"/>
          </a:xfrm>
        </p:spPr>
        <p:txBody>
          <a:bodyPr anchor="b" anchorCtr="0"/>
          <a:lstStyle>
            <a:lvl1pPr marL="108000" indent="-108000">
              <a:lnSpc>
                <a:spcPct val="114000"/>
              </a:lnSpc>
              <a:spcBef>
                <a:spcPts val="0"/>
              </a:spcBef>
              <a:buFont typeface="Verdana" panose="020B0604030504040204" pitchFamily="34" charset="0"/>
              <a:buChar char="*"/>
              <a:defRPr sz="900"/>
            </a:lvl1pPr>
            <a:lvl2pPr marL="108000" indent="-108000">
              <a:lnSpc>
                <a:spcPct val="114000"/>
              </a:lnSpc>
              <a:spcBef>
                <a:spcPts val="0"/>
              </a:spcBef>
              <a:buFont typeface="Verdana" panose="020B0604030504040204" pitchFamily="34" charset="0"/>
              <a:buChar char="*"/>
              <a:defRPr sz="900"/>
            </a:lvl2pPr>
            <a:lvl3pPr marL="108000" indent="-108000">
              <a:lnSpc>
                <a:spcPct val="114000"/>
              </a:lnSpc>
              <a:spcBef>
                <a:spcPts val="0"/>
              </a:spcBef>
              <a:buFont typeface="Verdana" panose="020B0604030504040204" pitchFamily="34" charset="0"/>
              <a:buChar char="*"/>
              <a:defRPr sz="900"/>
            </a:lvl3pPr>
            <a:lvl4pPr marL="108000" indent="-108000">
              <a:lnSpc>
                <a:spcPct val="114000"/>
              </a:lnSpc>
              <a:spcBef>
                <a:spcPts val="0"/>
              </a:spcBef>
              <a:buFont typeface="Verdana" panose="020B0604030504040204" pitchFamily="34" charset="0"/>
              <a:buChar char="*"/>
              <a:defRPr sz="900"/>
            </a:lvl4pPr>
            <a:lvl5pPr marL="108000" indent="-108000">
              <a:lnSpc>
                <a:spcPct val="114000"/>
              </a:lnSpc>
              <a:spcBef>
                <a:spcPts val="0"/>
              </a:spcBef>
              <a:buFont typeface="Verdana" panose="020B0604030504040204" pitchFamily="34" charset="0"/>
              <a:buChar char="*"/>
              <a:defRPr sz="900"/>
            </a:lvl5pPr>
          </a:lstStyle>
          <a:p>
            <a:pPr lvl="0"/>
            <a:r>
              <a:rPr lang="da-DK"/>
              <a:t>Klik for at tilføje notes tekst</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21" name="Tjenestebrug">
            <a:extLst>
              <a:ext uri="{FF2B5EF4-FFF2-40B4-BE49-F238E27FC236}">
                <a16:creationId xmlns:a16="http://schemas.microsoft.com/office/drawing/2014/main" id="{ACDFB918-ACD5-48C8-BAAB-73699F994EC6}"/>
              </a:ext>
            </a:extLst>
          </p:cNvPr>
          <p:cNvSpPr>
            <a:spLocks noGrp="1"/>
          </p:cNvSpPr>
          <p:nvPr>
            <p:ph type="body" sz="quarter" idx="17"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2" name="Afklassificeret">
            <a:extLst>
              <a:ext uri="{FF2B5EF4-FFF2-40B4-BE49-F238E27FC236}">
                <a16:creationId xmlns:a16="http://schemas.microsoft.com/office/drawing/2014/main" id="{82546EAD-BB49-4BE4-8333-7E33370C9CC1}"/>
              </a:ext>
            </a:extLst>
          </p:cNvPr>
          <p:cNvSpPr>
            <a:spLocks noGrp="1"/>
          </p:cNvSpPr>
          <p:nvPr>
            <p:ph type="body" sz="quarter" idx="18"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3" name="Brug">
            <a:extLst>
              <a:ext uri="{FF2B5EF4-FFF2-40B4-BE49-F238E27FC236}">
                <a16:creationId xmlns:a16="http://schemas.microsoft.com/office/drawing/2014/main" id="{B888FBB3-619C-4EB9-831A-C24639B3F445}"/>
              </a:ext>
            </a:extLst>
          </p:cNvPr>
          <p:cNvSpPr>
            <a:spLocks noGrp="1"/>
          </p:cNvSpPr>
          <p:nvPr>
            <p:ph type="body" sz="quarter" idx="19"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4" name="Tjenestebrug">
            <a:extLst>
              <a:ext uri="{FF2B5EF4-FFF2-40B4-BE49-F238E27FC236}">
                <a16:creationId xmlns:a16="http://schemas.microsoft.com/office/drawing/2014/main" id="{7F5EC99F-D4DF-44AC-858F-308A012640E7}"/>
              </a:ext>
            </a:extLst>
          </p:cNvPr>
          <p:cNvSpPr>
            <a:spLocks noGrp="1"/>
          </p:cNvSpPr>
          <p:nvPr>
            <p:ph type="body" sz="quarter" idx="20"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a16="http://schemas.microsoft.com/office/drawing/2014/main" id="{4329F203-7290-4A7B-8633-B8BD9F52936E}"/>
              </a:ext>
            </a:extLst>
          </p:cNvPr>
          <p:cNvSpPr>
            <a:spLocks noGrp="1"/>
          </p:cNvSpPr>
          <p:nvPr>
            <p:ph type="body" sz="quarter" idx="21" hasCustomPrompt="1"/>
          </p:nvPr>
        </p:nvSpPr>
        <p:spPr>
          <a:xfrm>
            <a:off x="2696546" y="6421340"/>
            <a:ext cx="3750908" cy="16501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smtClean="0"/>
              <a:t>Evaluering og læring fra beredskabshændelser, kriser og øvelser</a:t>
            </a:r>
            <a:endParaRPr lang="da-DK" noProof="0" dirty="0"/>
          </a:p>
        </p:txBody>
      </p:sp>
      <p:sp>
        <p:nvSpPr>
          <p:cNvPr id="26" name="Brug">
            <a:extLst>
              <a:ext uri="{FF2B5EF4-FFF2-40B4-BE49-F238E27FC236}">
                <a16:creationId xmlns:a16="http://schemas.microsoft.com/office/drawing/2014/main" id="{BD1615DE-F3A0-4BE4-8E07-FE9EE9C94210}"/>
              </a:ext>
            </a:extLst>
          </p:cNvPr>
          <p:cNvSpPr>
            <a:spLocks noGrp="1"/>
          </p:cNvSpPr>
          <p:nvPr>
            <p:ph type="body" sz="quarter" idx="22"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id="{06616742-48B4-4C0F-BB50-5832BEFA5C71}"/>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id="{E57C1D4D-39D4-4D36-AD2D-583A0AFFCCB9}"/>
              </a:ext>
            </a:extLst>
          </p:cNvPr>
          <p:cNvSpPr>
            <a:spLocks noGrp="1"/>
          </p:cNvSpPr>
          <p:nvPr>
            <p:ph type="dt" sz="half" idx="10"/>
          </p:nvPr>
        </p:nvSpPr>
        <p:spPr/>
        <p:txBody>
          <a:bodyPr/>
          <a:lstStyle/>
          <a:p>
            <a:fld id="{0F7E49E4-2702-4F1F-829B-6774A117D379}" type="datetime2">
              <a:rPr lang="da-DK" smtClean="0"/>
              <a:t>29. november 2022</a:t>
            </a:fld>
            <a:endParaRPr lang="da-DK" dirty="0"/>
          </a:p>
        </p:txBody>
      </p:sp>
      <p:sp>
        <p:nvSpPr>
          <p:cNvPr id="5" name="Slide Number Placeholder 4">
            <a:extLst>
              <a:ext uri="{FF2B5EF4-FFF2-40B4-BE49-F238E27FC236}">
                <a16:creationId xmlns:a16="http://schemas.microsoft.com/office/drawing/2014/main" id="{AA2487C5-46EC-4A79-8D39-EF34AFB844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6" name="Picture Placeholder 12">
            <a:extLst>
              <a:ext uri="{FF2B5EF4-FFF2-40B4-BE49-F238E27FC236}">
                <a16:creationId xmlns:a16="http://schemas.microsoft.com/office/drawing/2014/main" id="{B9EA1948-FC05-4483-8478-908EC0C14947}"/>
              </a:ext>
            </a:extLst>
          </p:cNvPr>
          <p:cNvSpPr>
            <a:spLocks noGrp="1"/>
          </p:cNvSpPr>
          <p:nvPr>
            <p:ph type="pic" sz="quarter" idx="24" hasCustomPrompt="1"/>
          </p:nvPr>
        </p:nvSpPr>
        <p:spPr>
          <a:xfrm>
            <a:off x="360000" y="140400"/>
            <a:ext cx="1807200" cy="3924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33899852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55650" y="1150630"/>
            <a:ext cx="3600449"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55651" y="2075379"/>
            <a:ext cx="3600449"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4572000" y="1150630"/>
            <a:ext cx="4213225" cy="4853295"/>
          </a:xfrm>
        </p:spPr>
        <p:txBody>
          <a:bodyPr tIns="720000" anchor="ctr" anchorCtr="0"/>
          <a:lstStyle>
            <a:lvl1pPr marL="0" indent="0" algn="ctr">
              <a:buNone/>
              <a:defRPr/>
            </a:lvl1pPr>
          </a:lstStyle>
          <a:p>
            <a:r>
              <a:rPr lang="da-DK" dirty="0"/>
              <a:t>Klik på ikonet for at tilføje et billede</a:t>
            </a:r>
          </a:p>
        </p:txBody>
      </p:sp>
      <p:sp>
        <p:nvSpPr>
          <p:cNvPr id="16" name="Tjenestebrug">
            <a:extLst>
              <a:ext uri="{FF2B5EF4-FFF2-40B4-BE49-F238E27FC236}">
                <a16:creationId xmlns:a16="http://schemas.microsoft.com/office/drawing/2014/main" id="{87545A53-235D-45E4-A38E-B37C80AD2CE8}"/>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7" name="Afklassificeret">
            <a:extLst>
              <a:ext uri="{FF2B5EF4-FFF2-40B4-BE49-F238E27FC236}">
                <a16:creationId xmlns:a16="http://schemas.microsoft.com/office/drawing/2014/main" id="{0CF71E1F-29C5-4F41-B05F-62C49644D2F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8" name="Brug">
            <a:extLst>
              <a:ext uri="{FF2B5EF4-FFF2-40B4-BE49-F238E27FC236}">
                <a16:creationId xmlns:a16="http://schemas.microsoft.com/office/drawing/2014/main" id="{B68ACB80-1BF7-4ACB-A423-24B4268924D9}"/>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9" name="Tjenestebrug">
            <a:extLst>
              <a:ext uri="{FF2B5EF4-FFF2-40B4-BE49-F238E27FC236}">
                <a16:creationId xmlns:a16="http://schemas.microsoft.com/office/drawing/2014/main" id="{BADCC9D5-A7F8-41D0-B642-3BD0CA97D726}"/>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0" name="Afklassificeret">
            <a:extLst>
              <a:ext uri="{FF2B5EF4-FFF2-40B4-BE49-F238E27FC236}">
                <a16:creationId xmlns:a16="http://schemas.microsoft.com/office/drawing/2014/main" id="{A206DF68-45AF-4E08-BA36-E0B6D0CF5386}"/>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a16="http://schemas.microsoft.com/office/drawing/2014/main" id="{03C42FC4-9315-444C-B13F-5147374BC30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id="{362D439F-994A-444A-B5F1-DDD8DF082119}"/>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id="{B4F24AF0-1E21-4EF6-952B-F70288FB5041}"/>
              </a:ext>
            </a:extLst>
          </p:cNvPr>
          <p:cNvSpPr>
            <a:spLocks noGrp="1"/>
          </p:cNvSpPr>
          <p:nvPr>
            <p:ph type="dt" sz="half" idx="10"/>
          </p:nvPr>
        </p:nvSpPr>
        <p:spPr/>
        <p:txBody>
          <a:bodyPr/>
          <a:lstStyle/>
          <a:p>
            <a:fld id="{0F7E49E4-2702-4F1F-829B-6774A117D379}" type="datetime2">
              <a:rPr lang="da-DK" smtClean="0"/>
              <a:t>29. november 2022</a:t>
            </a:fld>
            <a:endParaRPr lang="da-DK" dirty="0"/>
          </a:p>
        </p:txBody>
      </p:sp>
      <p:sp>
        <p:nvSpPr>
          <p:cNvPr id="5" name="Slide Number Placeholder 4">
            <a:extLst>
              <a:ext uri="{FF2B5EF4-FFF2-40B4-BE49-F238E27FC236}">
                <a16:creationId xmlns:a16="http://schemas.microsoft.com/office/drawing/2014/main"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5" name="Picture Placeholder 12">
            <a:extLst>
              <a:ext uri="{FF2B5EF4-FFF2-40B4-BE49-F238E27FC236}">
                <a16:creationId xmlns:a16="http://schemas.microsoft.com/office/drawing/2014/main" id="{23DD7D38-3109-4162-A27E-A4BF2992B5E2}"/>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11333224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000000"/>
          </p15:clr>
        </p15:guide>
        <p15:guide id="2" pos="2743" userDrawn="1">
          <p15:clr>
            <a:srgbClr val="000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55650" y="1150630"/>
            <a:ext cx="3621088"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55651" y="2075379"/>
            <a:ext cx="3621087"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4572000" y="1150630"/>
            <a:ext cx="4213225"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4572000" y="3679200"/>
            <a:ext cx="4213224" cy="2325600"/>
          </a:xfrm>
        </p:spPr>
        <p:txBody>
          <a:bodyPr tIns="720000" anchor="ctr" anchorCtr="0"/>
          <a:lstStyle>
            <a:lvl1pPr marL="0" indent="0" algn="ctr">
              <a:buNone/>
              <a:defRPr/>
            </a:lvl1pPr>
          </a:lstStyle>
          <a:p>
            <a:r>
              <a:rPr lang="da-DK" dirty="0"/>
              <a:t>Klik på ikonet for at tilføje et billede</a:t>
            </a:r>
          </a:p>
        </p:txBody>
      </p:sp>
      <p:sp>
        <p:nvSpPr>
          <p:cNvPr id="18" name="Tjenestebrug">
            <a:extLst>
              <a:ext uri="{FF2B5EF4-FFF2-40B4-BE49-F238E27FC236}">
                <a16:creationId xmlns:a16="http://schemas.microsoft.com/office/drawing/2014/main" id="{48512F60-E631-40CD-9BB2-460B0C08AA9A}"/>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a16="http://schemas.microsoft.com/office/drawing/2014/main" id="{07818D5B-E0E6-4063-BCE8-F369604002C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0" name="Brug">
            <a:extLst>
              <a:ext uri="{FF2B5EF4-FFF2-40B4-BE49-F238E27FC236}">
                <a16:creationId xmlns:a16="http://schemas.microsoft.com/office/drawing/2014/main" id="{D09AFAE2-EF2A-4689-B185-A2819961CD3C}"/>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1" name="Tjenestebrug">
            <a:extLst>
              <a:ext uri="{FF2B5EF4-FFF2-40B4-BE49-F238E27FC236}">
                <a16:creationId xmlns:a16="http://schemas.microsoft.com/office/drawing/2014/main" id="{C0B00DF4-5DE8-422F-AC74-36A71D47AA33}"/>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2" name="Afklassificeret">
            <a:extLst>
              <a:ext uri="{FF2B5EF4-FFF2-40B4-BE49-F238E27FC236}">
                <a16:creationId xmlns:a16="http://schemas.microsoft.com/office/drawing/2014/main" id="{4D21C6AA-4742-4444-8727-8DC56B4823BB}"/>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3" name="Brug">
            <a:extLst>
              <a:ext uri="{FF2B5EF4-FFF2-40B4-BE49-F238E27FC236}">
                <a16:creationId xmlns:a16="http://schemas.microsoft.com/office/drawing/2014/main" id="{D1B8C3A1-0BD4-4297-B812-E1944D12F527}"/>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id="{362D439F-994A-444A-B5F1-DDD8DF082119}"/>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id="{B4F24AF0-1E21-4EF6-952B-F70288FB5041}"/>
              </a:ext>
            </a:extLst>
          </p:cNvPr>
          <p:cNvSpPr>
            <a:spLocks noGrp="1"/>
          </p:cNvSpPr>
          <p:nvPr>
            <p:ph type="dt" sz="half" idx="10"/>
          </p:nvPr>
        </p:nvSpPr>
        <p:spPr/>
        <p:txBody>
          <a:bodyPr/>
          <a:lstStyle/>
          <a:p>
            <a:fld id="{0F7E49E4-2702-4F1F-829B-6774A117D379}" type="datetime2">
              <a:rPr lang="da-DK" smtClean="0"/>
              <a:t>29. november 2022</a:t>
            </a:fld>
            <a:endParaRPr lang="da-DK" dirty="0"/>
          </a:p>
        </p:txBody>
      </p:sp>
      <p:sp>
        <p:nvSpPr>
          <p:cNvPr id="5" name="Slide Number Placeholder 4">
            <a:extLst>
              <a:ext uri="{FF2B5EF4-FFF2-40B4-BE49-F238E27FC236}">
                <a16:creationId xmlns:a16="http://schemas.microsoft.com/office/drawing/2014/main"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6" name="Picture Placeholder 12">
            <a:extLst>
              <a:ext uri="{FF2B5EF4-FFF2-40B4-BE49-F238E27FC236}">
                <a16:creationId xmlns:a16="http://schemas.microsoft.com/office/drawing/2014/main" id="{5CD1844D-BB5B-474F-8150-59D7FB79B434}"/>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8765971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000000"/>
          </p15:clr>
        </p15:guide>
        <p15:guide id="3" pos="2757" userDrawn="1">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55650" y="1150630"/>
            <a:ext cx="3621088"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55651" y="2075379"/>
            <a:ext cx="3621087" cy="1402111"/>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4572000" y="1150630"/>
            <a:ext cx="4213225"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4572000" y="3679200"/>
            <a:ext cx="42132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55650" y="3679200"/>
            <a:ext cx="1712913"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2663824" y="3679200"/>
            <a:ext cx="1712913" cy="2325600"/>
          </a:xfrm>
        </p:spPr>
        <p:txBody>
          <a:bodyPr tIns="720000" anchor="ctr" anchorCtr="0"/>
          <a:lstStyle>
            <a:lvl1pPr marL="0" indent="0" algn="ctr">
              <a:buNone/>
              <a:defRPr/>
            </a:lvl1pPr>
          </a:lstStyle>
          <a:p>
            <a:r>
              <a:rPr lang="da-DK" dirty="0"/>
              <a:t>Klik på ikonet for at tilføje et billede</a:t>
            </a:r>
          </a:p>
        </p:txBody>
      </p:sp>
      <p:sp>
        <p:nvSpPr>
          <p:cNvPr id="19" name="Tjenestebrug">
            <a:extLst>
              <a:ext uri="{FF2B5EF4-FFF2-40B4-BE49-F238E27FC236}">
                <a16:creationId xmlns:a16="http://schemas.microsoft.com/office/drawing/2014/main" id="{F6E774BD-665C-40A5-9BF7-CD20C74F193E}"/>
              </a:ext>
            </a:extLst>
          </p:cNvPr>
          <p:cNvSpPr>
            <a:spLocks noGrp="1"/>
          </p:cNvSpPr>
          <p:nvPr>
            <p:ph type="body" sz="quarter" idx="18"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0" name="Afklassificeret">
            <a:extLst>
              <a:ext uri="{FF2B5EF4-FFF2-40B4-BE49-F238E27FC236}">
                <a16:creationId xmlns:a16="http://schemas.microsoft.com/office/drawing/2014/main" id="{B86325BD-FC5F-4D48-8923-87AADE8167EA}"/>
              </a:ext>
            </a:extLst>
          </p:cNvPr>
          <p:cNvSpPr>
            <a:spLocks noGrp="1"/>
          </p:cNvSpPr>
          <p:nvPr>
            <p:ph type="body" sz="quarter" idx="19"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a16="http://schemas.microsoft.com/office/drawing/2014/main" id="{A13030A0-300C-47C1-9235-C2E6070E18B1}"/>
              </a:ext>
            </a:extLst>
          </p:cNvPr>
          <p:cNvSpPr>
            <a:spLocks noGrp="1"/>
          </p:cNvSpPr>
          <p:nvPr>
            <p:ph type="body" sz="quarter" idx="20"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2" name="Tjenestebrug">
            <a:extLst>
              <a:ext uri="{FF2B5EF4-FFF2-40B4-BE49-F238E27FC236}">
                <a16:creationId xmlns:a16="http://schemas.microsoft.com/office/drawing/2014/main" id="{CB3639F6-78E7-49A7-B375-DCDCCF3BB7F2}"/>
              </a:ext>
            </a:extLst>
          </p:cNvPr>
          <p:cNvSpPr>
            <a:spLocks noGrp="1"/>
          </p:cNvSpPr>
          <p:nvPr>
            <p:ph type="body" sz="quarter" idx="21"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3" name="Afklassificeret">
            <a:extLst>
              <a:ext uri="{FF2B5EF4-FFF2-40B4-BE49-F238E27FC236}">
                <a16:creationId xmlns:a16="http://schemas.microsoft.com/office/drawing/2014/main" id="{24BEEBE3-21E5-46D7-ACF3-0E53118F575E}"/>
              </a:ext>
            </a:extLst>
          </p:cNvPr>
          <p:cNvSpPr>
            <a:spLocks noGrp="1"/>
          </p:cNvSpPr>
          <p:nvPr>
            <p:ph type="body" sz="quarter" idx="22"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4" name="Brug">
            <a:extLst>
              <a:ext uri="{FF2B5EF4-FFF2-40B4-BE49-F238E27FC236}">
                <a16:creationId xmlns:a16="http://schemas.microsoft.com/office/drawing/2014/main" id="{E3C16698-D48D-4141-A31D-DC33AA1B4E41}"/>
              </a:ext>
            </a:extLst>
          </p:cNvPr>
          <p:cNvSpPr>
            <a:spLocks noGrp="1"/>
          </p:cNvSpPr>
          <p:nvPr>
            <p:ph type="body" sz="quarter" idx="23"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id="{362D439F-994A-444A-B5F1-DDD8DF082119}"/>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id="{B4F24AF0-1E21-4EF6-952B-F70288FB5041}"/>
              </a:ext>
            </a:extLst>
          </p:cNvPr>
          <p:cNvSpPr>
            <a:spLocks noGrp="1"/>
          </p:cNvSpPr>
          <p:nvPr>
            <p:ph type="dt" sz="half" idx="10"/>
          </p:nvPr>
        </p:nvSpPr>
        <p:spPr/>
        <p:txBody>
          <a:bodyPr/>
          <a:lstStyle/>
          <a:p>
            <a:fld id="{0F7E49E4-2702-4F1F-829B-6774A117D379}" type="datetime2">
              <a:rPr lang="da-DK" smtClean="0"/>
              <a:t>29. november 2022</a:t>
            </a:fld>
            <a:endParaRPr lang="da-DK" dirty="0"/>
          </a:p>
        </p:txBody>
      </p:sp>
      <p:sp>
        <p:nvSpPr>
          <p:cNvPr id="5" name="Slide Number Placeholder 4">
            <a:extLst>
              <a:ext uri="{FF2B5EF4-FFF2-40B4-BE49-F238E27FC236}">
                <a16:creationId xmlns:a16="http://schemas.microsoft.com/office/drawing/2014/main"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8" name="Picture Placeholder 12">
            <a:extLst>
              <a:ext uri="{FF2B5EF4-FFF2-40B4-BE49-F238E27FC236}">
                <a16:creationId xmlns:a16="http://schemas.microsoft.com/office/drawing/2014/main" id="{26D71D1A-CF0E-4348-B86D-A389B1DEAE73}"/>
              </a:ext>
            </a:extLst>
          </p:cNvPr>
          <p:cNvSpPr>
            <a:spLocks noGrp="1"/>
          </p:cNvSpPr>
          <p:nvPr>
            <p:ph type="pic" sz="quarter" idx="25"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23998722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000000"/>
          </p15:clr>
        </p15:guide>
        <p15:guide id="2" pos="2757" userDrawn="1">
          <p15:clr>
            <a:srgbClr val="000000"/>
          </p15:clr>
        </p15:guide>
        <p15:guide id="3" pos="1555" userDrawn="1">
          <p15:clr>
            <a:srgbClr val="000000"/>
          </p15:clr>
        </p15:guide>
        <p15:guide id="4" pos="1678" userDrawn="1">
          <p15:clr>
            <a:srgbClr val="00000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55651" y="1150629"/>
            <a:ext cx="8029573" cy="1179821"/>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55651" y="2331557"/>
            <a:ext cx="8027987" cy="3672368"/>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FLD_PresentationTitle"/>
          <p:cNvSpPr>
            <a:spLocks noGrp="1"/>
          </p:cNvSpPr>
          <p:nvPr>
            <p:ph type="ftr" sz="quarter" idx="3"/>
          </p:nvPr>
        </p:nvSpPr>
        <p:spPr>
          <a:xfrm>
            <a:off x="6165669" y="6418800"/>
            <a:ext cx="2241483" cy="167552"/>
          </a:xfrm>
          <a:prstGeom prst="rect">
            <a:avLst/>
          </a:prstGeom>
        </p:spPr>
        <p:txBody>
          <a:bodyPr vert="horz" lIns="0" tIns="0" rIns="0" bIns="0" rtlCol="0" anchor="b" anchorCtr="0"/>
          <a:lstStyle>
            <a:lvl1pPr algn="r">
              <a:defRPr sz="700" b="1">
                <a:solidFill>
                  <a:schemeClr val="tx1"/>
                </a:solidFill>
              </a:defRPr>
            </a:lvl1pPr>
          </a:lstStyle>
          <a:p>
            <a:endParaRPr lang="en-GB" dirty="0"/>
          </a:p>
        </p:txBody>
      </p:sp>
      <p:sp>
        <p:nvSpPr>
          <p:cNvPr id="4" name="Date_GeneralDate"/>
          <p:cNvSpPr>
            <a:spLocks noGrp="1"/>
          </p:cNvSpPr>
          <p:nvPr>
            <p:ph type="dt" sz="half" idx="2"/>
          </p:nvPr>
        </p:nvSpPr>
        <p:spPr>
          <a:xfrm>
            <a:off x="6165669" y="6591194"/>
            <a:ext cx="2241483" cy="108000"/>
          </a:xfrm>
          <a:prstGeom prst="rect">
            <a:avLst/>
          </a:prstGeom>
        </p:spPr>
        <p:txBody>
          <a:bodyPr vert="horz" wrap="square" lIns="0" tIns="0" rIns="0" bIns="0" rtlCol="0" anchor="ctr" anchorCtr="0"/>
          <a:lstStyle>
            <a:lvl1pPr algn="r">
              <a:defRPr sz="700">
                <a:solidFill>
                  <a:schemeClr val="tx1"/>
                </a:solidFill>
              </a:defRPr>
            </a:lvl1pPr>
          </a:lstStyle>
          <a:p>
            <a:fld id="{0F7E49E4-2702-4F1F-829B-6774A117D379}" type="datetime2">
              <a:rPr lang="da-DK" smtClean="0"/>
              <a:t>29. november 2022</a:t>
            </a:fld>
            <a:endParaRPr lang="en-GB" dirty="0"/>
          </a:p>
        </p:txBody>
      </p:sp>
      <p:sp>
        <p:nvSpPr>
          <p:cNvPr id="6" name="Slide Number Placeholder 5"/>
          <p:cNvSpPr>
            <a:spLocks noGrp="1"/>
          </p:cNvSpPr>
          <p:nvPr>
            <p:ph type="sldNum" sz="quarter" idx="4"/>
          </p:nvPr>
        </p:nvSpPr>
        <p:spPr>
          <a:xfrm>
            <a:off x="8663940" y="6591194"/>
            <a:ext cx="480060" cy="108000"/>
          </a:xfrm>
          <a:prstGeom prst="rect">
            <a:avLst/>
          </a:prstGeom>
        </p:spPr>
        <p:txBody>
          <a:bodyPr vert="horz" lIns="0" tIns="0" rIns="0" bIns="0" rtlCol="0" anchor="ctr" anchorCtr="0"/>
          <a:lstStyle>
            <a:lvl1pPr algn="l">
              <a:defRPr sz="700">
                <a:solidFill>
                  <a:schemeClr val="tx1"/>
                </a:solidFill>
              </a:defRPr>
            </a:lvl1pPr>
          </a:lstStyle>
          <a:p>
            <a:fld id="{24C8C45C-947F-4981-8B3F-4F32E973C901}" type="slidenum">
              <a:rPr lang="en-GB" smtClean="0"/>
              <a:pPr/>
              <a:t>‹nr.›</a:t>
            </a:fld>
            <a:endParaRPr lang="en-GB" dirty="0"/>
          </a:p>
        </p:txBody>
      </p:sp>
      <p:sp>
        <p:nvSpPr>
          <p:cNvPr id="15" name="Vertikal linje sidenummer">
            <a:extLst>
              <a:ext uri="{FF2B5EF4-FFF2-40B4-BE49-F238E27FC236}">
                <a16:creationId xmlns:a16="http://schemas.microsoft.com/office/drawing/2014/main" id="{F822B268-4765-4695-ACA7-387607C592C7}"/>
              </a:ext>
            </a:extLst>
          </p:cNvPr>
          <p:cNvSpPr/>
          <p:nvPr/>
        </p:nvSpPr>
        <p:spPr>
          <a:xfrm>
            <a:off x="8531861" y="6492038"/>
            <a:ext cx="43200" cy="19080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46" r:id="rId2"/>
    <p:sldLayoutId id="2147483761" r:id="rId3"/>
    <p:sldLayoutId id="2147483749" r:id="rId4"/>
    <p:sldLayoutId id="2147483759" r:id="rId5"/>
    <p:sldLayoutId id="2147483760" r:id="rId6"/>
    <p:sldLayoutId id="2147483751" r:id="rId7"/>
    <p:sldLayoutId id="2147483753" r:id="rId8"/>
    <p:sldLayoutId id="2147483754" r:id="rId9"/>
    <p:sldLayoutId id="2147483752" r:id="rId10"/>
    <p:sldLayoutId id="2147483743" r:id="rId11"/>
    <p:sldLayoutId id="2147483744" r:id="rId12"/>
    <p:sldLayoutId id="2147483757" r:id="rId13"/>
    <p:sldLayoutId id="2147483758" r:id="rId14"/>
  </p:sldLayoutIdLst>
  <p:timing>
    <p:tnLst>
      <p:par>
        <p:cTn id="1" dur="indefinite" restart="never" nodeType="tmRoot"/>
      </p:par>
    </p:tnLst>
  </p:timing>
  <p:hf hdr="0"/>
  <p:txStyles>
    <p:titleStyle>
      <a:lvl1pPr algn="l" defTabSz="685800" rtl="0" eaLnBrk="1" latinLnBrk="0" hangingPunct="1">
        <a:lnSpc>
          <a:spcPct val="102000"/>
        </a:lnSpc>
        <a:spcBef>
          <a:spcPct val="0"/>
        </a:spcBef>
        <a:buNone/>
        <a:defRPr sz="2600" b="1" kern="1200">
          <a:solidFill>
            <a:schemeClr val="tx1"/>
          </a:solidFill>
          <a:latin typeface="+mj-lt"/>
          <a:ea typeface="+mj-ea"/>
          <a:cs typeface="+mj-cs"/>
        </a:defRPr>
      </a:lvl1pPr>
    </p:titleStyle>
    <p:body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476" userDrawn="1">
          <p15:clr>
            <a:srgbClr val="F26B43"/>
          </p15:clr>
        </p15:guide>
        <p15:guide id="3" orient="horz" pos="725" userDrawn="1">
          <p15:clr>
            <a:srgbClr val="F26B43"/>
          </p15:clr>
        </p15:guide>
        <p15:guide id="5" orient="horz" pos="3782" userDrawn="1">
          <p15:clr>
            <a:srgbClr val="F26B43"/>
          </p15:clr>
        </p15:guide>
        <p15:guide id="6" orient="horz" pos="1179" userDrawn="1">
          <p15:clr>
            <a:srgbClr val="F26B43"/>
          </p15:clr>
        </p15:guide>
        <p15:guide id="7" orient="horz" pos="1468" userDrawn="1">
          <p15:clr>
            <a:srgbClr val="F26B43"/>
          </p15:clr>
        </p15:guide>
        <p15:guide id="8" pos="55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brs-kri@brs.dk"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1"/>
          <p:cNvPicPr>
            <a:picLocks noGrp="1" noChangeAspect="1"/>
          </p:cNvPicPr>
          <p:nvPr>
            <p:ph type="pic" sz="quarter" idx="13"/>
          </p:nvPr>
        </p:nvPicPr>
        <p:blipFill rotWithShape="1">
          <a:blip r:embed="rId3" cstate="hqprint">
            <a:extLst>
              <a:ext uri="{28A0092B-C50C-407E-A947-70E740481C1C}">
                <a14:useLocalDpi xmlns:a14="http://schemas.microsoft.com/office/drawing/2010/main" val="0"/>
              </a:ext>
            </a:extLst>
          </a:blip>
          <a:srcRect l="15986" t="9878" r="17184" b="9533"/>
          <a:stretch/>
        </p:blipFill>
        <p:spPr>
          <a:xfrm>
            <a:off x="-14596" y="-342901"/>
            <a:ext cx="9158596" cy="7362092"/>
          </a:xfrm>
        </p:spPr>
      </p:pic>
      <p:sp>
        <p:nvSpPr>
          <p:cNvPr id="11" name="Pladsholder til dato 10"/>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12" name="Pladsholder til sidefod 11"/>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1</a:t>
            </a:fld>
            <a:endParaRPr lang="da-DK" dirty="0"/>
          </a:p>
        </p:txBody>
      </p:sp>
      <p:sp>
        <p:nvSpPr>
          <p:cNvPr id="28" name="Titel 14"/>
          <p:cNvSpPr>
            <a:spLocks noGrp="1"/>
          </p:cNvSpPr>
          <p:nvPr>
            <p:ph type="ctrTitle"/>
          </p:nvPr>
        </p:nvSpPr>
        <p:spPr>
          <a:xfrm>
            <a:off x="651374" y="3531132"/>
            <a:ext cx="8133851" cy="1933617"/>
          </a:xfrm>
        </p:spPr>
        <p:txBody>
          <a:bodyPr/>
          <a:lstStyle/>
          <a:p>
            <a:pPr algn="ctr"/>
            <a:r>
              <a:rPr lang="da-DK" sz="3000" dirty="0" smtClean="0">
                <a:solidFill>
                  <a:schemeClr val="bg1"/>
                </a:solidFill>
                <a:effectLst>
                  <a:outerShdw blurRad="38100" dist="38100" dir="2700000" algn="tl">
                    <a:srgbClr val="000000">
                      <a:alpha val="43137"/>
                    </a:srgbClr>
                  </a:outerShdw>
                </a:effectLst>
              </a:rPr>
              <a:t>Strømafbrydelser</a:t>
            </a:r>
            <a:br>
              <a:rPr lang="da-DK" sz="3000" dirty="0" smtClean="0">
                <a:solidFill>
                  <a:schemeClr val="bg1"/>
                </a:solidFill>
                <a:effectLst>
                  <a:outerShdw blurRad="38100" dist="38100" dir="2700000" algn="tl">
                    <a:srgbClr val="000000">
                      <a:alpha val="43137"/>
                    </a:srgbClr>
                  </a:outerShdw>
                </a:effectLst>
              </a:rPr>
            </a:br>
            <a:r>
              <a:rPr lang="da-DK" sz="3000" dirty="0" smtClean="0">
                <a:solidFill>
                  <a:schemeClr val="bg1"/>
                </a:solidFill>
                <a:effectLst>
                  <a:outerShdw blurRad="38100" dist="38100" dir="2700000" algn="tl">
                    <a:srgbClr val="000000">
                      <a:alpha val="43137"/>
                    </a:srgbClr>
                  </a:outerShdw>
                </a:effectLst>
              </a:rPr>
              <a:t/>
            </a:r>
            <a:br>
              <a:rPr lang="da-DK" sz="3000" dirty="0" smtClean="0">
                <a:solidFill>
                  <a:schemeClr val="bg1"/>
                </a:solidFill>
                <a:effectLst>
                  <a:outerShdw blurRad="38100" dist="38100" dir="2700000" algn="tl">
                    <a:srgbClr val="000000">
                      <a:alpha val="43137"/>
                    </a:srgbClr>
                  </a:outerShdw>
                </a:effectLst>
              </a:rPr>
            </a:br>
            <a:endParaRPr lang="da-DK" sz="3000" dirty="0">
              <a:solidFill>
                <a:schemeClr val="bg1"/>
              </a:solidFill>
              <a:effectLst>
                <a:outerShdw blurRad="38100" dist="38100" dir="2700000" algn="tl">
                  <a:srgbClr val="000000">
                    <a:alpha val="43137"/>
                  </a:srgbClr>
                </a:outerShdw>
              </a:effectLst>
            </a:endParaRPr>
          </a:p>
        </p:txBody>
      </p:sp>
      <p:sp>
        <p:nvSpPr>
          <p:cNvPr id="31" name="Titel 14"/>
          <p:cNvSpPr txBox="1">
            <a:spLocks/>
          </p:cNvSpPr>
          <p:nvPr/>
        </p:nvSpPr>
        <p:spPr>
          <a:xfrm>
            <a:off x="651374" y="1693903"/>
            <a:ext cx="8133851" cy="1933617"/>
          </a:xfrm>
          <a:prstGeom prst="rect">
            <a:avLst/>
          </a:prstGeom>
        </p:spPr>
        <p:txBody>
          <a:bodyPr vert="horz" wrap="square" lIns="0" tIns="0" rIns="0" bIns="0" rtlCol="0" anchor="b" anchorCtr="0">
            <a:noAutofit/>
          </a:bodyPr>
          <a:lstStyle>
            <a:lvl1pPr algn="l" defTabSz="685800" rtl="0" eaLnBrk="1" latinLnBrk="0" hangingPunct="1">
              <a:lnSpc>
                <a:spcPct val="102000"/>
              </a:lnSpc>
              <a:spcBef>
                <a:spcPct val="0"/>
              </a:spcBef>
              <a:buNone/>
              <a:defRPr sz="3700" b="1" kern="1200">
                <a:solidFill>
                  <a:schemeClr val="tx1"/>
                </a:solidFill>
                <a:latin typeface="+mj-lt"/>
                <a:ea typeface="+mj-ea"/>
                <a:cs typeface="+mj-cs"/>
              </a:defRPr>
            </a:lvl1pPr>
          </a:lstStyle>
          <a:p>
            <a:pPr algn="ctr"/>
            <a:r>
              <a:rPr lang="da-DK" sz="4700" dirty="0" smtClean="0">
                <a:solidFill>
                  <a:schemeClr val="bg1"/>
                </a:solidFill>
              </a:rPr>
              <a:t>Velkommen til</a:t>
            </a:r>
          </a:p>
          <a:p>
            <a:pPr algn="ctr"/>
            <a:r>
              <a:rPr lang="da-DK" sz="4700" dirty="0">
                <a:solidFill>
                  <a:schemeClr val="bg1"/>
                </a:solidFill>
              </a:rPr>
              <a:t>d</a:t>
            </a:r>
            <a:r>
              <a:rPr lang="da-DK" sz="4700" dirty="0" smtClean="0">
                <a:solidFill>
                  <a:schemeClr val="bg1"/>
                </a:solidFill>
              </a:rPr>
              <a:t>iskussionsøvelse</a:t>
            </a:r>
            <a:endParaRPr lang="da-DK" sz="4700" dirty="0">
              <a:solidFill>
                <a:schemeClr val="bg1"/>
              </a:solidFill>
            </a:endParaRPr>
          </a:p>
        </p:txBody>
      </p:sp>
      <p:sp>
        <p:nvSpPr>
          <p:cNvPr id="29" name="Titel 14"/>
          <p:cNvSpPr txBox="1">
            <a:spLocks/>
          </p:cNvSpPr>
          <p:nvPr/>
        </p:nvSpPr>
        <p:spPr>
          <a:xfrm>
            <a:off x="651374" y="5310018"/>
            <a:ext cx="8133851" cy="940203"/>
          </a:xfrm>
          <a:prstGeom prst="rect">
            <a:avLst/>
          </a:prstGeom>
        </p:spPr>
        <p:txBody>
          <a:bodyPr vert="horz" wrap="square" lIns="0" tIns="0" rIns="0" bIns="0" rtlCol="0" anchor="b" anchorCtr="0">
            <a:noAutofit/>
          </a:bodyPr>
          <a:lstStyle>
            <a:lvl1pPr algn="l" defTabSz="685800" rtl="0" eaLnBrk="1" latinLnBrk="0" hangingPunct="1">
              <a:lnSpc>
                <a:spcPct val="102000"/>
              </a:lnSpc>
              <a:spcBef>
                <a:spcPct val="0"/>
              </a:spcBef>
              <a:buNone/>
              <a:defRPr sz="3700" b="1" kern="1200">
                <a:solidFill>
                  <a:schemeClr val="tx1"/>
                </a:solidFill>
                <a:latin typeface="+mj-lt"/>
                <a:ea typeface="+mj-ea"/>
                <a:cs typeface="+mj-cs"/>
              </a:defRPr>
            </a:lvl1pPr>
          </a:lstStyle>
          <a:p>
            <a:pPr algn="ctr"/>
            <a:endParaRPr lang="da-DK" sz="3000" dirty="0">
              <a:solidFill>
                <a:schemeClr val="bg1"/>
              </a:solidFill>
            </a:endParaRPr>
          </a:p>
        </p:txBody>
      </p:sp>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9254" y="187101"/>
            <a:ext cx="2355971" cy="816017"/>
          </a:xfrm>
          <a:prstGeom prst="rect">
            <a:avLst/>
          </a:prstGeom>
        </p:spPr>
      </p:pic>
      <p:sp>
        <p:nvSpPr>
          <p:cNvPr id="6" name="Tekstfelt 5"/>
          <p:cNvSpPr txBox="1"/>
          <p:nvPr/>
        </p:nvSpPr>
        <p:spPr>
          <a:xfrm>
            <a:off x="7802981" y="6528119"/>
            <a:ext cx="618759" cy="102529"/>
          </a:xfrm>
          <a:prstGeom prst="rect">
            <a:avLst/>
          </a:prstGeom>
          <a:noFill/>
        </p:spPr>
        <p:txBody>
          <a:bodyPr wrap="none" lIns="0" tIns="0" rIns="0" bIns="0" rtlCol="0">
            <a:spAutoFit/>
          </a:bodyPr>
          <a:lstStyle/>
          <a:p>
            <a:pPr algn="r">
              <a:lnSpc>
                <a:spcPct val="125000"/>
              </a:lnSpc>
            </a:pPr>
            <a:r>
              <a:rPr lang="da-DK" sz="600" dirty="0" smtClean="0">
                <a:solidFill>
                  <a:schemeClr val="bg1"/>
                </a:solidFill>
              </a:rPr>
              <a:t>Foto: Colourbox</a:t>
            </a:r>
            <a:endParaRPr lang="da-DK" sz="600" dirty="0">
              <a:solidFill>
                <a:schemeClr val="bg1"/>
              </a:solidFill>
            </a:endParaRPr>
          </a:p>
        </p:txBody>
      </p:sp>
    </p:spTree>
    <p:extLst>
      <p:ext uri="{BB962C8B-B14F-4D97-AF65-F5344CB8AC3E}">
        <p14:creationId xmlns:p14="http://schemas.microsoft.com/office/powerpoint/2010/main" val="1622636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Drøftelse af scenariet</a:t>
            </a:r>
            <a:endParaRPr lang="da-DK" dirty="0"/>
          </a:p>
        </p:txBody>
      </p:sp>
      <p:sp>
        <p:nvSpPr>
          <p:cNvPr id="3" name="Pladsholder til indhold 2"/>
          <p:cNvSpPr>
            <a:spLocks noGrp="1"/>
          </p:cNvSpPr>
          <p:nvPr>
            <p:ph sz="quarter" idx="15"/>
          </p:nvPr>
        </p:nvSpPr>
        <p:spPr>
          <a:xfrm>
            <a:off x="755651" y="1969020"/>
            <a:ext cx="7908290" cy="3960972"/>
          </a:xfrm>
        </p:spPr>
        <p:txBody>
          <a:bodyPr/>
          <a:lstStyle/>
          <a:p>
            <a:r>
              <a:rPr lang="da-DK" dirty="0"/>
              <a:t>Hvilken betydning </a:t>
            </a:r>
            <a:r>
              <a:rPr lang="da-DK" dirty="0" smtClean="0"/>
              <a:t>har de varslede strømafbrydelser for driften </a:t>
            </a:r>
            <a:r>
              <a:rPr lang="da-DK" dirty="0"/>
              <a:t>af jeres organisation? </a:t>
            </a:r>
          </a:p>
          <a:p>
            <a:r>
              <a:rPr lang="da-DK" dirty="0"/>
              <a:t>Hvilke tiltag vil I iværksætte på baggrund af </a:t>
            </a:r>
            <a:r>
              <a:rPr lang="da-DK" dirty="0" smtClean="0"/>
              <a:t>oplysningerne</a:t>
            </a:r>
            <a:r>
              <a:rPr lang="da-DK" dirty="0"/>
              <a:t>?</a:t>
            </a:r>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10</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3029076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B3091FB-7E8D-440E-9566-D5518DFEE244}"/>
              </a:ext>
            </a:extLst>
          </p:cNvPr>
          <p:cNvSpPr>
            <a:spLocks noGrp="1"/>
          </p:cNvSpPr>
          <p:nvPr>
            <p:ph type="ftr" sz="quarter" idx="11"/>
          </p:nvPr>
        </p:nvSpPr>
        <p:spPr/>
        <p:txBody>
          <a:bodyPr/>
          <a:lstStyle/>
          <a:p>
            <a:endParaRPr lang="da-DK" dirty="0"/>
          </a:p>
        </p:txBody>
      </p:sp>
      <p:sp>
        <p:nvSpPr>
          <p:cNvPr id="4" name="Date Placeholder 3">
            <a:extLst>
              <a:ext uri="{FF2B5EF4-FFF2-40B4-BE49-F238E27FC236}">
                <a16:creationId xmlns:a16="http://schemas.microsoft.com/office/drawing/2014/main" id="{1BEA5530-76F4-4B6A-8ECC-C87768CDA49B}"/>
              </a:ext>
            </a:extLst>
          </p:cNvPr>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11</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12" name="Tekstfelt 11"/>
          <p:cNvSpPr txBox="1"/>
          <p:nvPr/>
        </p:nvSpPr>
        <p:spPr>
          <a:xfrm rot="20886104">
            <a:off x="3088830" y="5127588"/>
            <a:ext cx="830356" cy="136704"/>
          </a:xfrm>
          <a:prstGeom prst="rect">
            <a:avLst/>
          </a:prstGeom>
          <a:noFill/>
        </p:spPr>
        <p:txBody>
          <a:bodyPr wrap="none" lIns="0" tIns="0" rIns="0" bIns="0" rtlCol="0">
            <a:spAutoFit/>
          </a:bodyPr>
          <a:lstStyle/>
          <a:p>
            <a:pPr algn="r">
              <a:lnSpc>
                <a:spcPct val="125000"/>
              </a:lnSpc>
            </a:pPr>
            <a:r>
              <a:rPr lang="da-DK" sz="800" dirty="0" smtClean="0">
                <a:solidFill>
                  <a:schemeClr val="bg1"/>
                </a:solidFill>
              </a:rPr>
              <a:t>Foto: Colourbox</a:t>
            </a:r>
            <a:endParaRPr lang="da-DK" sz="800" dirty="0">
              <a:solidFill>
                <a:schemeClr val="bg1"/>
              </a:solidFill>
            </a:endParaRPr>
          </a:p>
        </p:txBody>
      </p:sp>
      <p:grpSp>
        <p:nvGrpSpPr>
          <p:cNvPr id="8" name="Gruppe 16"/>
          <p:cNvGrpSpPr>
            <a:grpSpLocks/>
          </p:cNvGrpSpPr>
          <p:nvPr/>
        </p:nvGrpSpPr>
        <p:grpSpPr bwMode="auto">
          <a:xfrm>
            <a:off x="1458764" y="1271960"/>
            <a:ext cx="6766924" cy="4423320"/>
            <a:chOff x="906586" y="2016403"/>
            <a:chExt cx="6197766" cy="3495790"/>
          </a:xfrm>
        </p:grpSpPr>
        <p:grpSp>
          <p:nvGrpSpPr>
            <p:cNvPr id="9" name="Gruppe 27"/>
            <p:cNvGrpSpPr>
              <a:grpSpLocks/>
            </p:cNvGrpSpPr>
            <p:nvPr/>
          </p:nvGrpSpPr>
          <p:grpSpPr bwMode="auto">
            <a:xfrm>
              <a:off x="1446013" y="2318071"/>
              <a:ext cx="5658339" cy="3194122"/>
              <a:chOff x="2055447" y="2612258"/>
              <a:chExt cx="5658339" cy="3194122"/>
            </a:xfrm>
          </p:grpSpPr>
          <p:sp>
            <p:nvSpPr>
              <p:cNvPr id="11" name="Kombinationstegning 10"/>
              <p:cNvSpPr/>
              <p:nvPr/>
            </p:nvSpPr>
            <p:spPr>
              <a:xfrm>
                <a:off x="2071258" y="3743401"/>
                <a:ext cx="2023681" cy="1734932"/>
              </a:xfrm>
              <a:custGeom>
                <a:avLst/>
                <a:gdLst>
                  <a:gd name="connsiteX0" fmla="*/ 0 w 2024185"/>
                  <a:gd name="connsiteY0" fmla="*/ 1953847 h 1953847"/>
                  <a:gd name="connsiteX1" fmla="*/ 390769 w 2024185"/>
                  <a:gd name="connsiteY1" fmla="*/ 1125416 h 1953847"/>
                  <a:gd name="connsiteX2" fmla="*/ 1109785 w 2024185"/>
                  <a:gd name="connsiteY2" fmla="*/ 351693 h 1953847"/>
                  <a:gd name="connsiteX3" fmla="*/ 2024185 w 2024185"/>
                  <a:gd name="connsiteY3" fmla="*/ 0 h 1953847"/>
                </a:gdLst>
                <a:ahLst/>
                <a:cxnLst>
                  <a:cxn ang="0">
                    <a:pos x="connsiteX0" y="connsiteY0"/>
                  </a:cxn>
                  <a:cxn ang="0">
                    <a:pos x="connsiteX1" y="connsiteY1"/>
                  </a:cxn>
                  <a:cxn ang="0">
                    <a:pos x="connsiteX2" y="connsiteY2"/>
                  </a:cxn>
                  <a:cxn ang="0">
                    <a:pos x="connsiteX3" y="connsiteY3"/>
                  </a:cxn>
                </a:cxnLst>
                <a:rect l="l" t="t" r="r" b="b"/>
                <a:pathLst>
                  <a:path w="2024185" h="1953847">
                    <a:moveTo>
                      <a:pt x="0" y="1953847"/>
                    </a:moveTo>
                    <a:cubicBezTo>
                      <a:pt x="102902" y="1673144"/>
                      <a:pt x="205805" y="1392442"/>
                      <a:pt x="390769" y="1125416"/>
                    </a:cubicBezTo>
                    <a:cubicBezTo>
                      <a:pt x="575733" y="858390"/>
                      <a:pt x="837549" y="539262"/>
                      <a:pt x="1109785" y="351693"/>
                    </a:cubicBezTo>
                    <a:cubicBezTo>
                      <a:pt x="1382021" y="164124"/>
                      <a:pt x="1703103" y="82062"/>
                      <a:pt x="2024185"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a-DK" dirty="0"/>
              </a:p>
            </p:txBody>
          </p:sp>
          <p:cxnSp>
            <p:nvCxnSpPr>
              <p:cNvPr id="13" name="Lige forbindelse 12"/>
              <p:cNvCxnSpPr/>
              <p:nvPr/>
            </p:nvCxnSpPr>
            <p:spPr>
              <a:xfrm>
                <a:off x="4094938" y="2689366"/>
                <a:ext cx="0" cy="27968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Kombinationstegning 13"/>
              <p:cNvSpPr/>
              <p:nvPr/>
            </p:nvSpPr>
            <p:spPr>
              <a:xfrm>
                <a:off x="4094938" y="3743401"/>
                <a:ext cx="3314446" cy="1731549"/>
              </a:xfrm>
              <a:custGeom>
                <a:avLst/>
                <a:gdLst>
                  <a:gd name="connsiteX0" fmla="*/ 0 w 3313723"/>
                  <a:gd name="connsiteY0" fmla="*/ 0 h 1731108"/>
                  <a:gd name="connsiteX1" fmla="*/ 617415 w 3313723"/>
                  <a:gd name="connsiteY1" fmla="*/ 132862 h 1731108"/>
                  <a:gd name="connsiteX2" fmla="*/ 1312984 w 3313723"/>
                  <a:gd name="connsiteY2" fmla="*/ 492369 h 1731108"/>
                  <a:gd name="connsiteX3" fmla="*/ 1914769 w 3313723"/>
                  <a:gd name="connsiteY3" fmla="*/ 1234831 h 1731108"/>
                  <a:gd name="connsiteX4" fmla="*/ 2688492 w 3313723"/>
                  <a:gd name="connsiteY4" fmla="*/ 1649046 h 1731108"/>
                  <a:gd name="connsiteX5" fmla="*/ 3313723 w 3313723"/>
                  <a:gd name="connsiteY5" fmla="*/ 1727200 h 1731108"/>
                  <a:gd name="connsiteX6" fmla="*/ 3313723 w 3313723"/>
                  <a:gd name="connsiteY6" fmla="*/ 1727200 h 173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3723" h="1731108">
                    <a:moveTo>
                      <a:pt x="0" y="0"/>
                    </a:moveTo>
                    <a:cubicBezTo>
                      <a:pt x="199292" y="25400"/>
                      <a:pt x="398584" y="50801"/>
                      <a:pt x="617415" y="132862"/>
                    </a:cubicBezTo>
                    <a:cubicBezTo>
                      <a:pt x="836246" y="214923"/>
                      <a:pt x="1096758" y="308708"/>
                      <a:pt x="1312984" y="492369"/>
                    </a:cubicBezTo>
                    <a:cubicBezTo>
                      <a:pt x="1529210" y="676030"/>
                      <a:pt x="1685518" y="1042052"/>
                      <a:pt x="1914769" y="1234831"/>
                    </a:cubicBezTo>
                    <a:cubicBezTo>
                      <a:pt x="2144020" y="1427611"/>
                      <a:pt x="2455333" y="1566984"/>
                      <a:pt x="2688492" y="1649046"/>
                    </a:cubicBezTo>
                    <a:cubicBezTo>
                      <a:pt x="2921651" y="1731108"/>
                      <a:pt x="3313723" y="1727200"/>
                      <a:pt x="3313723" y="1727200"/>
                    </a:cubicBezTo>
                    <a:lnTo>
                      <a:pt x="3313723" y="1727200"/>
                    </a:lnTo>
                  </a:path>
                </a:pathLst>
              </a:cu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a-DK" dirty="0">
                  <a:solidFill>
                    <a:srgbClr val="00B050"/>
                  </a:solidFill>
                </a:endParaRPr>
              </a:p>
            </p:txBody>
          </p:sp>
          <p:grpSp>
            <p:nvGrpSpPr>
              <p:cNvPr id="15" name="Gruppe 9"/>
              <p:cNvGrpSpPr>
                <a:grpSpLocks/>
              </p:cNvGrpSpPr>
              <p:nvPr/>
            </p:nvGrpSpPr>
            <p:grpSpPr bwMode="auto">
              <a:xfrm>
                <a:off x="2055447" y="2612258"/>
                <a:ext cx="5658339" cy="3194122"/>
                <a:chOff x="2055447" y="2612258"/>
                <a:chExt cx="5658339" cy="3194122"/>
              </a:xfrm>
            </p:grpSpPr>
            <p:cxnSp>
              <p:nvCxnSpPr>
                <p:cNvPr id="17" name="Lige pilforbindelse 16"/>
                <p:cNvCxnSpPr/>
                <p:nvPr/>
              </p:nvCxnSpPr>
              <p:spPr>
                <a:xfrm rot="5400000" flipH="1" flipV="1">
                  <a:off x="622101" y="4060560"/>
                  <a:ext cx="2898316" cy="261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p:nvPr/>
              </p:nvCxnSpPr>
              <p:spPr>
                <a:xfrm>
                  <a:off x="2055580" y="5502006"/>
                  <a:ext cx="565820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kstboks 8"/>
                <p:cNvSpPr txBox="1">
                  <a:spLocks noChangeArrowheads="1"/>
                </p:cNvSpPr>
                <p:nvPr/>
              </p:nvSpPr>
              <p:spPr bwMode="auto">
                <a:xfrm>
                  <a:off x="7076832" y="5529381"/>
                  <a:ext cx="394660" cy="276999"/>
                </a:xfrm>
                <a:prstGeom prst="rect">
                  <a:avLst/>
                </a:prstGeom>
                <a:noFill/>
                <a:ln w="9525">
                  <a:noFill/>
                  <a:miter lim="800000"/>
                  <a:headEnd/>
                  <a:tailEnd/>
                </a:ln>
              </p:spPr>
              <p:txBody>
                <a:bodyPr wrap="none">
                  <a:spAutoFit/>
                </a:bodyPr>
                <a:lstStyle/>
                <a:p>
                  <a:r>
                    <a:rPr lang="da-DK" sz="1200" dirty="0"/>
                    <a:t>Tid</a:t>
                  </a:r>
                </a:p>
              </p:txBody>
            </p:sp>
          </p:grpSp>
          <p:sp>
            <p:nvSpPr>
              <p:cNvPr id="16" name="Tekstboks 25"/>
              <p:cNvSpPr txBox="1">
                <a:spLocks noChangeArrowheads="1"/>
              </p:cNvSpPr>
              <p:nvPr/>
            </p:nvSpPr>
            <p:spPr bwMode="auto">
              <a:xfrm>
                <a:off x="3941433" y="5521566"/>
                <a:ext cx="307638" cy="196702"/>
              </a:xfrm>
              <a:prstGeom prst="rect">
                <a:avLst/>
              </a:prstGeom>
              <a:noFill/>
              <a:ln w="9525">
                <a:noFill/>
                <a:miter lim="800000"/>
                <a:headEnd/>
                <a:tailEnd/>
              </a:ln>
            </p:spPr>
            <p:txBody>
              <a:bodyPr wrap="none">
                <a:spAutoFit/>
              </a:bodyPr>
              <a:lstStyle/>
              <a:p>
                <a:pPr algn="ctr"/>
                <a:r>
                  <a:rPr lang="da-DK" sz="1200" dirty="0"/>
                  <a:t>Nu</a:t>
                </a:r>
              </a:p>
            </p:txBody>
          </p:sp>
        </p:grpSp>
        <p:sp>
          <p:nvSpPr>
            <p:cNvPr id="10" name="Tekstboks 14"/>
            <p:cNvSpPr txBox="1">
              <a:spLocks noChangeArrowheads="1"/>
            </p:cNvSpPr>
            <p:nvPr/>
          </p:nvSpPr>
          <p:spPr bwMode="auto">
            <a:xfrm>
              <a:off x="906586" y="2016403"/>
              <a:ext cx="1118511" cy="276999"/>
            </a:xfrm>
            <a:prstGeom prst="rect">
              <a:avLst/>
            </a:prstGeom>
            <a:noFill/>
            <a:ln w="9525">
              <a:noFill/>
              <a:miter lim="800000"/>
              <a:headEnd/>
              <a:tailEnd/>
            </a:ln>
          </p:spPr>
          <p:txBody>
            <a:bodyPr wrap="none">
              <a:spAutoFit/>
            </a:bodyPr>
            <a:lstStyle/>
            <a:p>
              <a:pPr algn="ctr"/>
              <a:r>
                <a:rPr lang="da-DK" sz="1200" dirty="0"/>
                <a:t>Konsekvenser</a:t>
              </a:r>
            </a:p>
          </p:txBody>
        </p:sp>
      </p:grpSp>
      <p:sp>
        <p:nvSpPr>
          <p:cNvPr id="20" name="Titel 1"/>
          <p:cNvSpPr>
            <a:spLocks noGrp="1"/>
          </p:cNvSpPr>
          <p:nvPr>
            <p:ph type="title"/>
          </p:nvPr>
        </p:nvSpPr>
        <p:spPr>
          <a:xfrm>
            <a:off x="621912" y="532800"/>
            <a:ext cx="8029573" cy="528045"/>
          </a:xfrm>
        </p:spPr>
        <p:txBody>
          <a:bodyPr/>
          <a:lstStyle/>
          <a:p>
            <a:pPr algn="ctr"/>
            <a:r>
              <a:rPr lang="da-DK" dirty="0" smtClean="0"/>
              <a:t>Almindelig antagelse</a:t>
            </a:r>
            <a:endParaRPr lang="da-DK" dirty="0"/>
          </a:p>
        </p:txBody>
      </p:sp>
    </p:spTree>
    <p:extLst>
      <p:ext uri="{BB962C8B-B14F-4D97-AF65-F5344CB8AC3E}">
        <p14:creationId xmlns:p14="http://schemas.microsoft.com/office/powerpoint/2010/main" val="3660660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B3091FB-7E8D-440E-9566-D5518DFEE244}"/>
              </a:ext>
            </a:extLst>
          </p:cNvPr>
          <p:cNvSpPr>
            <a:spLocks noGrp="1"/>
          </p:cNvSpPr>
          <p:nvPr>
            <p:ph type="ftr" sz="quarter" idx="11"/>
          </p:nvPr>
        </p:nvSpPr>
        <p:spPr/>
        <p:txBody>
          <a:bodyPr/>
          <a:lstStyle/>
          <a:p>
            <a:endParaRPr lang="da-DK" dirty="0"/>
          </a:p>
        </p:txBody>
      </p:sp>
      <p:sp>
        <p:nvSpPr>
          <p:cNvPr id="4" name="Date Placeholder 3">
            <a:extLst>
              <a:ext uri="{FF2B5EF4-FFF2-40B4-BE49-F238E27FC236}">
                <a16:creationId xmlns:a16="http://schemas.microsoft.com/office/drawing/2014/main" id="{1BEA5530-76F4-4B6A-8ECC-C87768CDA49B}"/>
              </a:ext>
            </a:extLst>
          </p:cNvPr>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grpSp>
        <p:nvGrpSpPr>
          <p:cNvPr id="8" name="Gruppe 31"/>
          <p:cNvGrpSpPr/>
          <p:nvPr/>
        </p:nvGrpSpPr>
        <p:grpSpPr>
          <a:xfrm>
            <a:off x="683568" y="1226716"/>
            <a:ext cx="8208912" cy="4861761"/>
            <a:chOff x="1518877" y="1534758"/>
            <a:chExt cx="7570389" cy="4271622"/>
          </a:xfrm>
        </p:grpSpPr>
        <p:sp>
          <p:nvSpPr>
            <p:cNvPr id="9" name="Kombinationstegning 8"/>
            <p:cNvSpPr/>
            <p:nvPr/>
          </p:nvSpPr>
          <p:spPr>
            <a:xfrm>
              <a:off x="2071077" y="3743569"/>
              <a:ext cx="2024185" cy="1735016"/>
            </a:xfrm>
            <a:custGeom>
              <a:avLst/>
              <a:gdLst>
                <a:gd name="connsiteX0" fmla="*/ 0 w 2024185"/>
                <a:gd name="connsiteY0" fmla="*/ 1953847 h 1953847"/>
                <a:gd name="connsiteX1" fmla="*/ 390769 w 2024185"/>
                <a:gd name="connsiteY1" fmla="*/ 1125416 h 1953847"/>
                <a:gd name="connsiteX2" fmla="*/ 1109785 w 2024185"/>
                <a:gd name="connsiteY2" fmla="*/ 351693 h 1953847"/>
                <a:gd name="connsiteX3" fmla="*/ 2024185 w 2024185"/>
                <a:gd name="connsiteY3" fmla="*/ 0 h 1953847"/>
              </a:gdLst>
              <a:ahLst/>
              <a:cxnLst>
                <a:cxn ang="0">
                  <a:pos x="connsiteX0" y="connsiteY0"/>
                </a:cxn>
                <a:cxn ang="0">
                  <a:pos x="connsiteX1" y="connsiteY1"/>
                </a:cxn>
                <a:cxn ang="0">
                  <a:pos x="connsiteX2" y="connsiteY2"/>
                </a:cxn>
                <a:cxn ang="0">
                  <a:pos x="connsiteX3" y="connsiteY3"/>
                </a:cxn>
              </a:cxnLst>
              <a:rect l="l" t="t" r="r" b="b"/>
              <a:pathLst>
                <a:path w="2024185" h="1953847">
                  <a:moveTo>
                    <a:pt x="0" y="1953847"/>
                  </a:moveTo>
                  <a:cubicBezTo>
                    <a:pt x="102902" y="1673144"/>
                    <a:pt x="205805" y="1392442"/>
                    <a:pt x="390769" y="1125416"/>
                  </a:cubicBezTo>
                  <a:cubicBezTo>
                    <a:pt x="575733" y="858390"/>
                    <a:pt x="837549" y="539262"/>
                    <a:pt x="1109785" y="351693"/>
                  </a:cubicBezTo>
                  <a:cubicBezTo>
                    <a:pt x="1382021" y="164124"/>
                    <a:pt x="1703103" y="82062"/>
                    <a:pt x="2024185"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0" name="Kombinationstegning 9"/>
            <p:cNvSpPr/>
            <p:nvPr/>
          </p:nvSpPr>
          <p:spPr>
            <a:xfrm>
              <a:off x="4103077" y="3751385"/>
              <a:ext cx="3329354" cy="992553"/>
            </a:xfrm>
            <a:custGeom>
              <a:avLst/>
              <a:gdLst>
                <a:gd name="connsiteX0" fmla="*/ 0 w 3329354"/>
                <a:gd name="connsiteY0" fmla="*/ 0 h 992553"/>
                <a:gd name="connsiteX1" fmla="*/ 1016000 w 3329354"/>
                <a:gd name="connsiteY1" fmla="*/ 234461 h 992553"/>
                <a:gd name="connsiteX2" fmla="*/ 3329354 w 3329354"/>
                <a:gd name="connsiteY2" fmla="*/ 992553 h 992553"/>
                <a:gd name="connsiteX3" fmla="*/ 3329354 w 3329354"/>
                <a:gd name="connsiteY3" fmla="*/ 992553 h 992553"/>
                <a:gd name="connsiteX4" fmla="*/ 3329354 w 3329354"/>
                <a:gd name="connsiteY4" fmla="*/ 992553 h 99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54" h="992553">
                  <a:moveTo>
                    <a:pt x="0" y="0"/>
                  </a:moveTo>
                  <a:cubicBezTo>
                    <a:pt x="230554" y="34518"/>
                    <a:pt x="461108" y="69036"/>
                    <a:pt x="1016000" y="234461"/>
                  </a:cubicBezTo>
                  <a:cubicBezTo>
                    <a:pt x="1570892" y="399887"/>
                    <a:pt x="3329354" y="992553"/>
                    <a:pt x="3329354" y="992553"/>
                  </a:cubicBezTo>
                  <a:lnTo>
                    <a:pt x="3329354" y="992553"/>
                  </a:lnTo>
                  <a:lnTo>
                    <a:pt x="3329354" y="992553"/>
                  </a:lnTo>
                </a:path>
              </a:pathLst>
            </a:cu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1" name="Kombinationstegning 10"/>
            <p:cNvSpPr/>
            <p:nvPr/>
          </p:nvSpPr>
          <p:spPr>
            <a:xfrm>
              <a:off x="4126524" y="3696677"/>
              <a:ext cx="3352770" cy="46892"/>
            </a:xfrm>
            <a:custGeom>
              <a:avLst/>
              <a:gdLst>
                <a:gd name="connsiteX0" fmla="*/ 0 w 3542975"/>
                <a:gd name="connsiteY0" fmla="*/ 49497 h 49497"/>
                <a:gd name="connsiteX1" fmla="*/ 1875692 w 3542975"/>
                <a:gd name="connsiteY1" fmla="*/ 2605 h 49497"/>
                <a:gd name="connsiteX2" fmla="*/ 3305908 w 3542975"/>
                <a:gd name="connsiteY2" fmla="*/ 33866 h 49497"/>
                <a:gd name="connsiteX3" fmla="*/ 3298092 w 3542975"/>
                <a:gd name="connsiteY3" fmla="*/ 33866 h 49497"/>
              </a:gdLst>
              <a:ahLst/>
              <a:cxnLst>
                <a:cxn ang="0">
                  <a:pos x="connsiteX0" y="connsiteY0"/>
                </a:cxn>
                <a:cxn ang="0">
                  <a:pos x="connsiteX1" y="connsiteY1"/>
                </a:cxn>
                <a:cxn ang="0">
                  <a:pos x="connsiteX2" y="connsiteY2"/>
                </a:cxn>
                <a:cxn ang="0">
                  <a:pos x="connsiteX3" y="connsiteY3"/>
                </a:cxn>
              </a:cxnLst>
              <a:rect l="l" t="t" r="r" b="b"/>
              <a:pathLst>
                <a:path w="3542975" h="49497">
                  <a:moveTo>
                    <a:pt x="0" y="49497"/>
                  </a:moveTo>
                  <a:lnTo>
                    <a:pt x="1875692" y="2605"/>
                  </a:lnTo>
                  <a:cubicBezTo>
                    <a:pt x="2426677" y="0"/>
                    <a:pt x="3068841" y="28656"/>
                    <a:pt x="3305908" y="33866"/>
                  </a:cubicBezTo>
                  <a:cubicBezTo>
                    <a:pt x="3542975" y="39076"/>
                    <a:pt x="3420533" y="36471"/>
                    <a:pt x="3298092" y="33866"/>
                  </a:cubicBezTo>
                </a:path>
              </a:pathLst>
            </a:cu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3" name="Kombinationstegning 12"/>
            <p:cNvSpPr/>
            <p:nvPr/>
          </p:nvSpPr>
          <p:spPr>
            <a:xfrm>
              <a:off x="4110892" y="2102338"/>
              <a:ext cx="3305908" cy="1641231"/>
            </a:xfrm>
            <a:custGeom>
              <a:avLst/>
              <a:gdLst>
                <a:gd name="connsiteX0" fmla="*/ 0 w 3305908"/>
                <a:gd name="connsiteY0" fmla="*/ 1641231 h 1641231"/>
                <a:gd name="connsiteX1" fmla="*/ 1164493 w 3305908"/>
                <a:gd name="connsiteY1" fmla="*/ 1391139 h 1641231"/>
                <a:gd name="connsiteX2" fmla="*/ 2282093 w 3305908"/>
                <a:gd name="connsiteY2" fmla="*/ 930031 h 1641231"/>
                <a:gd name="connsiteX3" fmla="*/ 3305908 w 3305908"/>
                <a:gd name="connsiteY3" fmla="*/ 0 h 1641231"/>
                <a:gd name="connsiteX4" fmla="*/ 3305908 w 3305908"/>
                <a:gd name="connsiteY4" fmla="*/ 0 h 1641231"/>
                <a:gd name="connsiteX5" fmla="*/ 3305908 w 3305908"/>
                <a:gd name="connsiteY5" fmla="*/ 0 h 1641231"/>
                <a:gd name="connsiteX6" fmla="*/ 3305908 w 3305908"/>
                <a:gd name="connsiteY6" fmla="*/ 0 h 1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5908" h="1641231">
                  <a:moveTo>
                    <a:pt x="0" y="1641231"/>
                  </a:moveTo>
                  <a:cubicBezTo>
                    <a:pt x="392072" y="1575451"/>
                    <a:pt x="784144" y="1509672"/>
                    <a:pt x="1164493" y="1391139"/>
                  </a:cubicBezTo>
                  <a:cubicBezTo>
                    <a:pt x="1544842" y="1272606"/>
                    <a:pt x="1925191" y="1161887"/>
                    <a:pt x="2282093" y="930031"/>
                  </a:cubicBezTo>
                  <a:cubicBezTo>
                    <a:pt x="2638995" y="698175"/>
                    <a:pt x="3305908" y="0"/>
                    <a:pt x="3305908" y="0"/>
                  </a:cubicBezTo>
                  <a:lnTo>
                    <a:pt x="3305908" y="0"/>
                  </a:lnTo>
                  <a:lnTo>
                    <a:pt x="3305908" y="0"/>
                  </a:lnTo>
                  <a:lnTo>
                    <a:pt x="3305908" y="0"/>
                  </a:ln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4" name="Kombinationstegning 13"/>
            <p:cNvSpPr/>
            <p:nvPr/>
          </p:nvSpPr>
          <p:spPr>
            <a:xfrm>
              <a:off x="4186441" y="3173047"/>
              <a:ext cx="3199097" cy="2335497"/>
            </a:xfrm>
            <a:custGeom>
              <a:avLst/>
              <a:gdLst>
                <a:gd name="connsiteX0" fmla="*/ 41682 w 3199097"/>
                <a:gd name="connsiteY0" fmla="*/ 2297723 h 2335497"/>
                <a:gd name="connsiteX1" fmla="*/ 96390 w 3199097"/>
                <a:gd name="connsiteY1" fmla="*/ 2297723 h 2335497"/>
                <a:gd name="connsiteX2" fmla="*/ 620021 w 3199097"/>
                <a:gd name="connsiteY2" fmla="*/ 2071077 h 2335497"/>
                <a:gd name="connsiteX3" fmla="*/ 1354667 w 3199097"/>
                <a:gd name="connsiteY3" fmla="*/ 1609970 h 2335497"/>
                <a:gd name="connsiteX4" fmla="*/ 3199097 w 3199097"/>
                <a:gd name="connsiteY4" fmla="*/ 0 h 233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9097" h="2335497">
                  <a:moveTo>
                    <a:pt x="41682" y="2297723"/>
                  </a:moveTo>
                  <a:cubicBezTo>
                    <a:pt x="20841" y="2316610"/>
                    <a:pt x="0" y="2335497"/>
                    <a:pt x="96390" y="2297723"/>
                  </a:cubicBezTo>
                  <a:cubicBezTo>
                    <a:pt x="192780" y="2259949"/>
                    <a:pt x="410308" y="2185702"/>
                    <a:pt x="620021" y="2071077"/>
                  </a:cubicBezTo>
                  <a:cubicBezTo>
                    <a:pt x="829734" y="1956452"/>
                    <a:pt x="924821" y="1955149"/>
                    <a:pt x="1354667" y="1609970"/>
                  </a:cubicBezTo>
                  <a:cubicBezTo>
                    <a:pt x="1784513" y="1264791"/>
                    <a:pt x="2898205" y="267026"/>
                    <a:pt x="3199097" y="0"/>
                  </a:cubicBezTo>
                </a:path>
              </a:pathLst>
            </a:cu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grpSp>
          <p:nvGrpSpPr>
            <p:cNvPr id="15" name="Gruppe 9"/>
            <p:cNvGrpSpPr/>
            <p:nvPr/>
          </p:nvGrpSpPr>
          <p:grpSpPr>
            <a:xfrm>
              <a:off x="1518877" y="1534758"/>
              <a:ext cx="6194909" cy="4271622"/>
              <a:chOff x="1518877" y="1534758"/>
              <a:chExt cx="6194909" cy="4271622"/>
            </a:xfrm>
          </p:grpSpPr>
          <p:cxnSp>
            <p:nvCxnSpPr>
              <p:cNvPr id="22" name="Lige pilforbindelse 21"/>
              <p:cNvCxnSpPr/>
              <p:nvPr/>
            </p:nvCxnSpPr>
            <p:spPr>
              <a:xfrm flipV="1">
                <a:off x="2071077" y="1836606"/>
                <a:ext cx="0" cy="36732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a:off x="2055447" y="5494205"/>
                <a:ext cx="565833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kstboks 7"/>
              <p:cNvSpPr txBox="1"/>
              <p:nvPr/>
            </p:nvSpPr>
            <p:spPr>
              <a:xfrm>
                <a:off x="1518877" y="1534758"/>
                <a:ext cx="1118511" cy="276999"/>
              </a:xfrm>
              <a:prstGeom prst="rect">
                <a:avLst/>
              </a:prstGeom>
              <a:noFill/>
            </p:spPr>
            <p:txBody>
              <a:bodyPr wrap="none" rtlCol="0">
                <a:spAutoFit/>
              </a:bodyPr>
              <a:lstStyle/>
              <a:p>
                <a:r>
                  <a:rPr lang="da-DK" sz="1200" dirty="0"/>
                  <a:t>Konsekvenser</a:t>
                </a:r>
              </a:p>
            </p:txBody>
          </p:sp>
          <p:sp>
            <p:nvSpPr>
              <p:cNvPr id="25" name="Tekstboks 8"/>
              <p:cNvSpPr txBox="1"/>
              <p:nvPr/>
            </p:nvSpPr>
            <p:spPr>
              <a:xfrm>
                <a:off x="7076832" y="5529381"/>
                <a:ext cx="394660" cy="276999"/>
              </a:xfrm>
              <a:prstGeom prst="rect">
                <a:avLst/>
              </a:prstGeom>
              <a:noFill/>
            </p:spPr>
            <p:txBody>
              <a:bodyPr wrap="none" rtlCol="0">
                <a:spAutoFit/>
              </a:bodyPr>
              <a:lstStyle/>
              <a:p>
                <a:r>
                  <a:rPr lang="da-DK" sz="1200" dirty="0"/>
                  <a:t>Tid</a:t>
                </a:r>
              </a:p>
            </p:txBody>
          </p:sp>
        </p:grpSp>
        <p:sp>
          <p:nvSpPr>
            <p:cNvPr id="16" name="Tekstboks 16"/>
            <p:cNvSpPr txBox="1"/>
            <p:nvPr/>
          </p:nvSpPr>
          <p:spPr>
            <a:xfrm>
              <a:off x="7412904" y="3591165"/>
              <a:ext cx="1219565" cy="276999"/>
            </a:xfrm>
            <a:prstGeom prst="rect">
              <a:avLst/>
            </a:prstGeom>
            <a:noFill/>
          </p:spPr>
          <p:txBody>
            <a:bodyPr wrap="none" rtlCol="0">
              <a:spAutoFit/>
            </a:bodyPr>
            <a:lstStyle/>
            <a:p>
              <a:r>
                <a:rPr lang="da-DK" sz="1200" dirty="0"/>
                <a:t>Vedholdenhed?</a:t>
              </a:r>
            </a:p>
          </p:txBody>
        </p:sp>
        <p:sp>
          <p:nvSpPr>
            <p:cNvPr id="17" name="Tekstboks 18"/>
            <p:cNvSpPr txBox="1"/>
            <p:nvPr/>
          </p:nvSpPr>
          <p:spPr>
            <a:xfrm>
              <a:off x="7412894" y="2934677"/>
              <a:ext cx="1332522" cy="276999"/>
            </a:xfrm>
            <a:prstGeom prst="rect">
              <a:avLst/>
            </a:prstGeom>
            <a:noFill/>
          </p:spPr>
          <p:txBody>
            <a:bodyPr wrap="square" rtlCol="0">
              <a:spAutoFit/>
            </a:bodyPr>
            <a:lstStyle/>
            <a:p>
              <a:r>
                <a:rPr lang="da-DK" sz="1200" dirty="0"/>
                <a:t>Omvæltning?</a:t>
              </a:r>
            </a:p>
          </p:txBody>
        </p:sp>
        <p:sp>
          <p:nvSpPr>
            <p:cNvPr id="18" name="Tekstboks 23"/>
            <p:cNvSpPr txBox="1"/>
            <p:nvPr/>
          </p:nvSpPr>
          <p:spPr>
            <a:xfrm>
              <a:off x="7416805" y="1867879"/>
              <a:ext cx="1672461" cy="276999"/>
            </a:xfrm>
            <a:prstGeom prst="rect">
              <a:avLst/>
            </a:prstGeom>
            <a:noFill/>
          </p:spPr>
          <p:txBody>
            <a:bodyPr wrap="square" rtlCol="0">
              <a:spAutoFit/>
            </a:bodyPr>
            <a:lstStyle/>
            <a:p>
              <a:r>
                <a:rPr lang="da-DK" sz="1200" dirty="0"/>
                <a:t>Forværring?</a:t>
              </a:r>
            </a:p>
          </p:txBody>
        </p:sp>
        <p:sp>
          <p:nvSpPr>
            <p:cNvPr id="19" name="Tekstboks 24"/>
            <p:cNvSpPr txBox="1"/>
            <p:nvPr/>
          </p:nvSpPr>
          <p:spPr>
            <a:xfrm>
              <a:off x="7416807" y="4611073"/>
              <a:ext cx="1602123" cy="276999"/>
            </a:xfrm>
            <a:prstGeom prst="rect">
              <a:avLst/>
            </a:prstGeom>
            <a:noFill/>
          </p:spPr>
          <p:txBody>
            <a:bodyPr wrap="square" rtlCol="0">
              <a:spAutoFit/>
            </a:bodyPr>
            <a:lstStyle/>
            <a:p>
              <a:r>
                <a:rPr lang="da-DK" sz="1200" dirty="0"/>
                <a:t>Udmattelse?</a:t>
              </a:r>
            </a:p>
          </p:txBody>
        </p:sp>
        <p:cxnSp>
          <p:nvCxnSpPr>
            <p:cNvPr id="20" name="Lige forbindelse 19"/>
            <p:cNvCxnSpPr/>
            <p:nvPr/>
          </p:nvCxnSpPr>
          <p:spPr>
            <a:xfrm>
              <a:off x="4095263" y="2688500"/>
              <a:ext cx="0" cy="27979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kstboks 28"/>
            <p:cNvSpPr txBox="1"/>
            <p:nvPr/>
          </p:nvSpPr>
          <p:spPr>
            <a:xfrm>
              <a:off x="3856891" y="5521566"/>
              <a:ext cx="373820" cy="276999"/>
            </a:xfrm>
            <a:prstGeom prst="rect">
              <a:avLst/>
            </a:prstGeom>
            <a:noFill/>
          </p:spPr>
          <p:txBody>
            <a:bodyPr wrap="none" rtlCol="0">
              <a:spAutoFit/>
            </a:bodyPr>
            <a:lstStyle/>
            <a:p>
              <a:r>
                <a:rPr lang="da-DK" sz="1200" dirty="0"/>
                <a:t>Nu</a:t>
              </a:r>
            </a:p>
          </p:txBody>
        </p:sp>
      </p:grpSp>
      <p:sp>
        <p:nvSpPr>
          <p:cNvPr id="26" name="Titel 1"/>
          <p:cNvSpPr>
            <a:spLocks noGrp="1"/>
          </p:cNvSpPr>
          <p:nvPr>
            <p:ph type="title"/>
          </p:nvPr>
        </p:nvSpPr>
        <p:spPr>
          <a:xfrm>
            <a:off x="621912" y="532800"/>
            <a:ext cx="8029573" cy="528045"/>
          </a:xfrm>
        </p:spPr>
        <p:txBody>
          <a:bodyPr/>
          <a:lstStyle/>
          <a:p>
            <a:pPr algn="ctr"/>
            <a:r>
              <a:rPr lang="da-DK" dirty="0" smtClean="0"/>
              <a:t>Hvad nu hvis …</a:t>
            </a:r>
            <a:endParaRPr lang="da-DK" dirty="0"/>
          </a:p>
        </p:txBody>
      </p:sp>
    </p:spTree>
    <p:extLst>
      <p:ext uri="{BB962C8B-B14F-4D97-AF65-F5344CB8AC3E}">
        <p14:creationId xmlns:p14="http://schemas.microsoft.com/office/powerpoint/2010/main" val="1652935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B3091FB-7E8D-440E-9566-D5518DFEE244}"/>
              </a:ext>
            </a:extLst>
          </p:cNvPr>
          <p:cNvSpPr>
            <a:spLocks noGrp="1"/>
          </p:cNvSpPr>
          <p:nvPr>
            <p:ph type="ftr" sz="quarter" idx="11"/>
          </p:nvPr>
        </p:nvSpPr>
        <p:spPr/>
        <p:txBody>
          <a:bodyPr/>
          <a:lstStyle/>
          <a:p>
            <a:endParaRPr lang="da-DK" dirty="0"/>
          </a:p>
        </p:txBody>
      </p:sp>
      <p:sp>
        <p:nvSpPr>
          <p:cNvPr id="4" name="Date Placeholder 3">
            <a:extLst>
              <a:ext uri="{FF2B5EF4-FFF2-40B4-BE49-F238E27FC236}">
                <a16:creationId xmlns:a16="http://schemas.microsoft.com/office/drawing/2014/main" id="{1BEA5530-76F4-4B6A-8ECC-C87768CDA49B}"/>
              </a:ext>
            </a:extLst>
          </p:cNvPr>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pic>
        <p:nvPicPr>
          <p:cNvPr id="7" name="Billede 6"/>
          <p:cNvPicPr>
            <a:picLocks noChangeAspect="1"/>
          </p:cNvPicPr>
          <p:nvPr/>
        </p:nvPicPr>
        <p:blipFill rotWithShape="1">
          <a:blip r:embed="rId4" cstate="hqprint">
            <a:extLst>
              <a:ext uri="{28A0092B-C50C-407E-A947-70E740481C1C}">
                <a14:useLocalDpi xmlns:a14="http://schemas.microsoft.com/office/drawing/2010/main" val="0"/>
              </a:ext>
            </a:extLst>
          </a:blip>
          <a:srcRect l="9114" t="9994" r="12658" b="4761"/>
          <a:stretch/>
        </p:blipFill>
        <p:spPr>
          <a:xfrm>
            <a:off x="1139774" y="1342354"/>
            <a:ext cx="5972536" cy="4329605"/>
          </a:xfrm>
          <a:prstGeom prst="rect">
            <a:avLst/>
          </a:prstGeom>
        </p:spPr>
      </p:pic>
      <p:sp>
        <p:nvSpPr>
          <p:cNvPr id="8" name="Tekstfelt 7"/>
          <p:cNvSpPr txBox="1"/>
          <p:nvPr/>
        </p:nvSpPr>
        <p:spPr>
          <a:xfrm rot="20886104">
            <a:off x="4385253" y="4849400"/>
            <a:ext cx="618759" cy="102529"/>
          </a:xfrm>
          <a:prstGeom prst="rect">
            <a:avLst/>
          </a:prstGeom>
          <a:noFill/>
        </p:spPr>
        <p:txBody>
          <a:bodyPr wrap="none" lIns="0" tIns="0" rIns="0" bIns="0" rtlCol="0">
            <a:spAutoFit/>
          </a:bodyPr>
          <a:lstStyle/>
          <a:p>
            <a:pPr algn="r">
              <a:lnSpc>
                <a:spcPct val="125000"/>
              </a:lnSpc>
            </a:pPr>
            <a:r>
              <a:rPr lang="da-DK" sz="600" dirty="0" smtClean="0">
                <a:solidFill>
                  <a:schemeClr val="bg1"/>
                </a:solidFill>
              </a:rPr>
              <a:t>Foto: Colourbox</a:t>
            </a:r>
            <a:endParaRPr lang="da-DK" sz="600" dirty="0">
              <a:solidFill>
                <a:schemeClr val="bg1"/>
              </a:solidFill>
            </a:endParaRPr>
          </a:p>
        </p:txBody>
      </p:sp>
    </p:spTree>
    <p:extLst>
      <p:ext uri="{BB962C8B-B14F-4D97-AF65-F5344CB8AC3E}">
        <p14:creationId xmlns:p14="http://schemas.microsoft.com/office/powerpoint/2010/main" val="212001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14</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3" name="Tekstfelt 2"/>
          <p:cNvSpPr txBox="1"/>
          <p:nvPr/>
        </p:nvSpPr>
        <p:spPr>
          <a:xfrm>
            <a:off x="653143" y="1029209"/>
            <a:ext cx="7912823" cy="2346796"/>
          </a:xfrm>
          <a:prstGeom prst="rect">
            <a:avLst/>
          </a:prstGeom>
          <a:noFill/>
        </p:spPr>
        <p:txBody>
          <a:bodyPr wrap="square" lIns="0" tIns="0" rIns="0" bIns="0" rtlCol="0">
            <a:spAutoFit/>
          </a:bodyPr>
          <a:lstStyle/>
          <a:p>
            <a:pPr>
              <a:lnSpc>
                <a:spcPct val="125000"/>
              </a:lnSpc>
            </a:pPr>
            <a:r>
              <a:rPr lang="da-DK" sz="2600" b="1" dirty="0" smtClean="0"/>
              <a:t>Udvikling i situationen - kl. 15.00</a:t>
            </a:r>
          </a:p>
          <a:p>
            <a:pPr>
              <a:lnSpc>
                <a:spcPct val="125000"/>
              </a:lnSpc>
            </a:pPr>
            <a:endParaRPr lang="da-DK" sz="1200" dirty="0" smtClean="0"/>
          </a:p>
          <a:p>
            <a:pPr>
              <a:lnSpc>
                <a:spcPct val="125000"/>
              </a:lnSpc>
            </a:pPr>
            <a:r>
              <a:rPr lang="da-DK" sz="1400" dirty="0" smtClean="0"/>
              <a:t>På diverse nyhedsmedier som DR og TV2 samt på Twitter har Energistyrelsen for kort tid siden meddelt, at elforsyningsnettet er afbrudt for et større område af i Østjylland, svarende til Østjyllands politikreds, herunder hele Aarhus by. Der er tale om en ikke-planlagt afbrydelse, hvad der teknisk betegnes </a:t>
            </a:r>
            <a:r>
              <a:rPr lang="da-DK" sz="1400" i="1" dirty="0" smtClean="0"/>
              <a:t>BLACK OUT.</a:t>
            </a:r>
          </a:p>
          <a:p>
            <a:pPr>
              <a:lnSpc>
                <a:spcPct val="125000"/>
              </a:lnSpc>
            </a:pPr>
            <a:endParaRPr lang="da-DK" sz="1400" dirty="0"/>
          </a:p>
          <a:p>
            <a:pPr>
              <a:lnSpc>
                <a:spcPct val="125000"/>
              </a:lnSpc>
            </a:pPr>
            <a:r>
              <a:rPr lang="da-DK" sz="1400" dirty="0" smtClean="0"/>
              <a:t>Energistyrelsen kan på nuværende tidspunkt ikke angive en præcis tidshorisont.</a:t>
            </a:r>
            <a:endParaRPr lang="da-DK" sz="1400" dirty="0"/>
          </a:p>
        </p:txBody>
      </p:sp>
      <p:pic>
        <p:nvPicPr>
          <p:cNvPr id="5" name="Billede 4"/>
          <p:cNvPicPr>
            <a:picLocks noChangeAspect="1"/>
          </p:cNvPicPr>
          <p:nvPr/>
        </p:nvPicPr>
        <p:blipFill>
          <a:blip r:embed="rId4"/>
          <a:stretch>
            <a:fillRect/>
          </a:stretch>
        </p:blipFill>
        <p:spPr>
          <a:xfrm>
            <a:off x="820899" y="4035194"/>
            <a:ext cx="1488507" cy="1280116"/>
          </a:xfrm>
          <a:prstGeom prst="rect">
            <a:avLst/>
          </a:prstGeom>
        </p:spPr>
      </p:pic>
      <p:pic>
        <p:nvPicPr>
          <p:cNvPr id="7" name="Billede 6"/>
          <p:cNvPicPr>
            <a:picLocks noChangeAspect="1"/>
          </p:cNvPicPr>
          <p:nvPr/>
        </p:nvPicPr>
        <p:blipFill>
          <a:blip r:embed="rId5"/>
          <a:stretch>
            <a:fillRect/>
          </a:stretch>
        </p:blipFill>
        <p:spPr>
          <a:xfrm>
            <a:off x="3105484" y="4035194"/>
            <a:ext cx="1711620" cy="1711620"/>
          </a:xfrm>
          <a:prstGeom prst="rect">
            <a:avLst/>
          </a:prstGeom>
        </p:spPr>
      </p:pic>
      <p:pic>
        <p:nvPicPr>
          <p:cNvPr id="8" name="Billede 7"/>
          <p:cNvPicPr>
            <a:picLocks noChangeAspect="1"/>
          </p:cNvPicPr>
          <p:nvPr/>
        </p:nvPicPr>
        <p:blipFill>
          <a:blip r:embed="rId6"/>
          <a:stretch>
            <a:fillRect/>
          </a:stretch>
        </p:blipFill>
        <p:spPr>
          <a:xfrm>
            <a:off x="5172408" y="3899824"/>
            <a:ext cx="3393558" cy="1696779"/>
          </a:xfrm>
          <a:prstGeom prst="rect">
            <a:avLst/>
          </a:prstGeom>
        </p:spPr>
      </p:pic>
    </p:spTree>
    <p:extLst>
      <p:ext uri="{BB962C8B-B14F-4D97-AF65-F5344CB8AC3E}">
        <p14:creationId xmlns:p14="http://schemas.microsoft.com/office/powerpoint/2010/main" val="404443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Drøftelse af situationens udvikling (1)</a:t>
            </a:r>
            <a:endParaRPr lang="da-DK" dirty="0"/>
          </a:p>
        </p:txBody>
      </p:sp>
      <p:sp>
        <p:nvSpPr>
          <p:cNvPr id="3" name="Pladsholder til indhold 2"/>
          <p:cNvSpPr>
            <a:spLocks noGrp="1"/>
          </p:cNvSpPr>
          <p:nvPr>
            <p:ph sz="quarter" idx="15"/>
          </p:nvPr>
        </p:nvSpPr>
        <p:spPr>
          <a:xfrm>
            <a:off x="755650" y="1969020"/>
            <a:ext cx="8029573" cy="3960972"/>
          </a:xfrm>
        </p:spPr>
        <p:txBody>
          <a:bodyPr/>
          <a:lstStyle/>
          <a:p>
            <a:r>
              <a:rPr lang="da-DK" dirty="0" smtClean="0"/>
              <a:t>Hvordan vil I blive påvirket af denne udvikling i scenariet, dvs. kortere varsel, længere varighed og et for jer kritisk tidspunkt af døgnet?</a:t>
            </a:r>
          </a:p>
          <a:p>
            <a:r>
              <a:rPr lang="da-DK" dirty="0" smtClean="0"/>
              <a:t>Hvordan og hvor godt tager jeres planer højde for en sådan udvikling af scenariet?</a:t>
            </a:r>
          </a:p>
          <a:p>
            <a:r>
              <a:rPr lang="da-DK" dirty="0" smtClean="0"/>
              <a:t>Hvordan har I tænkt jer at reagere – hvad vil I sætte iværk ift. situationens udvikling?</a:t>
            </a:r>
            <a:endParaRPr lang="da-DK" dirty="0"/>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15</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31660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3" name="Tekstfelt 2"/>
          <p:cNvSpPr txBox="1"/>
          <p:nvPr/>
        </p:nvSpPr>
        <p:spPr>
          <a:xfrm>
            <a:off x="653143" y="881743"/>
            <a:ext cx="8010797" cy="2616101"/>
          </a:xfrm>
          <a:prstGeom prst="rect">
            <a:avLst/>
          </a:prstGeom>
          <a:noFill/>
        </p:spPr>
        <p:txBody>
          <a:bodyPr wrap="square" lIns="0" tIns="0" rIns="0" bIns="0" rtlCol="0">
            <a:spAutoFit/>
          </a:bodyPr>
          <a:lstStyle/>
          <a:p>
            <a:pPr>
              <a:lnSpc>
                <a:spcPct val="125000"/>
              </a:lnSpc>
            </a:pPr>
            <a:r>
              <a:rPr lang="da-DK" sz="2600" b="1" dirty="0" smtClean="0"/>
              <a:t>Udvikling i situationen – kl. 17.00</a:t>
            </a:r>
          </a:p>
          <a:p>
            <a:pPr>
              <a:lnSpc>
                <a:spcPct val="125000"/>
              </a:lnSpc>
            </a:pPr>
            <a:endParaRPr lang="da-DK" sz="1200" dirty="0" smtClean="0"/>
          </a:p>
          <a:p>
            <a:pPr>
              <a:lnSpc>
                <a:spcPct val="125000"/>
              </a:lnSpc>
            </a:pPr>
            <a:r>
              <a:rPr lang="da-DK" sz="1400" dirty="0" smtClean="0"/>
              <a:t>På et hastigt indkaldt doorstep med pressen samt ved pressemeddelelse oplyser Energistyrelsen, at hele Region Midtjylland nu er ramt af strømafbrydelse.</a:t>
            </a:r>
          </a:p>
          <a:p>
            <a:pPr>
              <a:lnSpc>
                <a:spcPct val="125000"/>
              </a:lnSpc>
            </a:pPr>
            <a:endParaRPr lang="da-DK" sz="1400" dirty="0"/>
          </a:p>
          <a:p>
            <a:pPr>
              <a:lnSpc>
                <a:spcPct val="125000"/>
              </a:lnSpc>
            </a:pPr>
            <a:r>
              <a:rPr lang="da-DK" sz="1400" dirty="0" smtClean="0"/>
              <a:t>Energistyrelsen meddeler endvidere, at elforsyningen ikke kan genoprettes foreløbigt. Energistyrelsen har på nuværende tidspunkt ingen tidshorisont.</a:t>
            </a:r>
            <a:endParaRPr lang="da-DK" sz="1400" dirty="0"/>
          </a:p>
          <a:p>
            <a:pPr>
              <a:lnSpc>
                <a:spcPct val="125000"/>
              </a:lnSpc>
            </a:pPr>
            <a:endParaRPr lang="da-DK" sz="1400" dirty="0" smtClean="0"/>
          </a:p>
          <a:p>
            <a:pPr>
              <a:lnSpc>
                <a:spcPct val="125000"/>
              </a:lnSpc>
            </a:pPr>
            <a:endParaRPr lang="da-DK" sz="1400" dirty="0"/>
          </a:p>
        </p:txBody>
      </p:sp>
      <p:pic>
        <p:nvPicPr>
          <p:cNvPr id="5" name="Billede 4"/>
          <p:cNvPicPr>
            <a:picLocks noChangeAspect="1"/>
          </p:cNvPicPr>
          <p:nvPr/>
        </p:nvPicPr>
        <p:blipFill rotWithShape="1">
          <a:blip r:embed="rId4" cstate="hqprint">
            <a:extLst>
              <a:ext uri="{28A0092B-C50C-407E-A947-70E740481C1C}">
                <a14:useLocalDpi xmlns:a14="http://schemas.microsoft.com/office/drawing/2010/main" val="0"/>
              </a:ext>
            </a:extLst>
          </a:blip>
          <a:srcRect t="5159" b="5513"/>
          <a:stretch/>
        </p:blipFill>
        <p:spPr>
          <a:xfrm>
            <a:off x="2032739" y="3520440"/>
            <a:ext cx="4444778" cy="2646984"/>
          </a:xfrm>
          <a:prstGeom prst="rect">
            <a:avLst/>
          </a:prstGeom>
        </p:spPr>
      </p:pic>
      <p:sp>
        <p:nvSpPr>
          <p:cNvPr id="8" name="Tekstfelt 7"/>
          <p:cNvSpPr txBox="1"/>
          <p:nvPr/>
        </p:nvSpPr>
        <p:spPr>
          <a:xfrm>
            <a:off x="5768492" y="5992342"/>
            <a:ext cx="528991" cy="115416"/>
          </a:xfrm>
          <a:prstGeom prst="rect">
            <a:avLst/>
          </a:prstGeom>
          <a:noFill/>
        </p:spPr>
        <p:txBody>
          <a:bodyPr wrap="none" lIns="0" tIns="0" rIns="0" bIns="0" rtlCol="0">
            <a:spAutoFit/>
          </a:bodyPr>
          <a:lstStyle/>
          <a:p>
            <a:pPr algn="r">
              <a:lnSpc>
                <a:spcPct val="125000"/>
              </a:lnSpc>
            </a:pPr>
            <a:r>
              <a:rPr lang="da-DK" sz="600" dirty="0" smtClean="0">
                <a:solidFill>
                  <a:schemeClr val="bg1"/>
                </a:solidFill>
              </a:rPr>
              <a:t>Foto: </a:t>
            </a:r>
            <a:r>
              <a:rPr lang="da-DK" sz="600" dirty="0" err="1" smtClean="0">
                <a:solidFill>
                  <a:schemeClr val="bg1"/>
                </a:solidFill>
              </a:rPr>
              <a:t>Pixabay</a:t>
            </a:r>
            <a:endParaRPr lang="da-DK" sz="600" dirty="0">
              <a:solidFill>
                <a:schemeClr val="bg1"/>
              </a:solidFill>
            </a:endParaRPr>
          </a:p>
        </p:txBody>
      </p:sp>
    </p:spTree>
    <p:extLst>
      <p:ext uri="{BB962C8B-B14F-4D97-AF65-F5344CB8AC3E}">
        <p14:creationId xmlns:p14="http://schemas.microsoft.com/office/powerpoint/2010/main" val="114572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Drøftelse af situationens udvikling (2)</a:t>
            </a:r>
            <a:endParaRPr lang="da-DK" dirty="0"/>
          </a:p>
        </p:txBody>
      </p:sp>
      <p:sp>
        <p:nvSpPr>
          <p:cNvPr id="3" name="Pladsholder til indhold 2"/>
          <p:cNvSpPr>
            <a:spLocks noGrp="1"/>
          </p:cNvSpPr>
          <p:nvPr>
            <p:ph sz="quarter" idx="15"/>
          </p:nvPr>
        </p:nvSpPr>
        <p:spPr>
          <a:xfrm>
            <a:off x="755650" y="1969020"/>
            <a:ext cx="8029573" cy="3960972"/>
          </a:xfrm>
        </p:spPr>
        <p:txBody>
          <a:bodyPr/>
          <a:lstStyle/>
          <a:p>
            <a:r>
              <a:rPr lang="da-DK" dirty="0" smtClean="0"/>
              <a:t>Hvordan vil udviklingen i scenariet påvirke jeres drift, dvs. udsigten til en længerevarende strømafbrydelse?</a:t>
            </a:r>
          </a:p>
          <a:p>
            <a:r>
              <a:rPr lang="da-DK" dirty="0"/>
              <a:t>Hvordan </a:t>
            </a:r>
            <a:r>
              <a:rPr lang="da-DK" dirty="0" smtClean="0"/>
              <a:t>- og i hvilken grad - tager </a:t>
            </a:r>
            <a:r>
              <a:rPr lang="da-DK" dirty="0"/>
              <a:t>jeres planer for fortsat drift højde for </a:t>
            </a:r>
            <a:r>
              <a:rPr lang="da-DK" dirty="0" smtClean="0"/>
              <a:t>sådanne afbrydelser?</a:t>
            </a:r>
            <a:endParaRPr lang="da-DK" dirty="0"/>
          </a:p>
          <a:p>
            <a:r>
              <a:rPr lang="da-DK" dirty="0" smtClean="0"/>
              <a:t>Hvad vil I som krisestab/ledelse gøre under de aktuelle omstændigheder mhp. at opretholde organisationens vigtige funktioner på et acceptabelt niveau.</a:t>
            </a:r>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17</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342787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B3091FB-7E8D-440E-9566-D5518DFEE244}"/>
              </a:ext>
            </a:extLst>
          </p:cNvPr>
          <p:cNvSpPr>
            <a:spLocks noGrp="1"/>
          </p:cNvSpPr>
          <p:nvPr>
            <p:ph type="ftr" sz="quarter" idx="11"/>
          </p:nvPr>
        </p:nvSpPr>
        <p:spPr/>
        <p:txBody>
          <a:bodyPr/>
          <a:lstStyle/>
          <a:p>
            <a:endParaRPr lang="da-DK" dirty="0"/>
          </a:p>
        </p:txBody>
      </p:sp>
      <p:sp>
        <p:nvSpPr>
          <p:cNvPr id="4" name="Date Placeholder 3">
            <a:extLst>
              <a:ext uri="{FF2B5EF4-FFF2-40B4-BE49-F238E27FC236}">
                <a16:creationId xmlns:a16="http://schemas.microsoft.com/office/drawing/2014/main" id="{1BEA5530-76F4-4B6A-8ECC-C87768CDA49B}"/>
              </a:ext>
            </a:extLst>
          </p:cNvPr>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18</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pic>
        <p:nvPicPr>
          <p:cNvPr id="7" name="Billede 6"/>
          <p:cNvPicPr>
            <a:picLocks noChangeAspect="1"/>
          </p:cNvPicPr>
          <p:nvPr/>
        </p:nvPicPr>
        <p:blipFill rotWithShape="1">
          <a:blip r:embed="rId4" cstate="hqprint">
            <a:extLst>
              <a:ext uri="{28A0092B-C50C-407E-A947-70E740481C1C}">
                <a14:useLocalDpi xmlns:a14="http://schemas.microsoft.com/office/drawing/2010/main" val="0"/>
              </a:ext>
            </a:extLst>
          </a:blip>
          <a:srcRect l="9114" t="9994" r="12658" b="4761"/>
          <a:stretch/>
        </p:blipFill>
        <p:spPr>
          <a:xfrm>
            <a:off x="1088021" y="1365503"/>
            <a:ext cx="5972536" cy="4329605"/>
          </a:xfrm>
          <a:prstGeom prst="rect">
            <a:avLst/>
          </a:prstGeom>
        </p:spPr>
      </p:pic>
      <p:sp>
        <p:nvSpPr>
          <p:cNvPr id="8" name="Tekstfelt 7"/>
          <p:cNvSpPr txBox="1"/>
          <p:nvPr/>
        </p:nvSpPr>
        <p:spPr>
          <a:xfrm rot="20886104">
            <a:off x="4385253" y="4849400"/>
            <a:ext cx="618759" cy="102529"/>
          </a:xfrm>
          <a:prstGeom prst="rect">
            <a:avLst/>
          </a:prstGeom>
          <a:noFill/>
        </p:spPr>
        <p:txBody>
          <a:bodyPr wrap="none" lIns="0" tIns="0" rIns="0" bIns="0" rtlCol="0">
            <a:spAutoFit/>
          </a:bodyPr>
          <a:lstStyle/>
          <a:p>
            <a:pPr algn="r">
              <a:lnSpc>
                <a:spcPct val="125000"/>
              </a:lnSpc>
            </a:pPr>
            <a:r>
              <a:rPr lang="da-DK" sz="600" dirty="0" smtClean="0">
                <a:solidFill>
                  <a:schemeClr val="bg1"/>
                </a:solidFill>
              </a:rPr>
              <a:t>Foto: Colourbox</a:t>
            </a:r>
            <a:endParaRPr lang="da-DK" sz="600" dirty="0">
              <a:solidFill>
                <a:schemeClr val="bg1"/>
              </a:solidFill>
            </a:endParaRPr>
          </a:p>
        </p:txBody>
      </p:sp>
    </p:spTree>
    <p:extLst>
      <p:ext uri="{BB962C8B-B14F-4D97-AF65-F5344CB8AC3E}">
        <p14:creationId xmlns:p14="http://schemas.microsoft.com/office/powerpoint/2010/main" val="141719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B3091FB-7E8D-440E-9566-D5518DFEE244}"/>
              </a:ext>
            </a:extLst>
          </p:cNvPr>
          <p:cNvSpPr>
            <a:spLocks noGrp="1"/>
          </p:cNvSpPr>
          <p:nvPr>
            <p:ph type="ftr" sz="quarter" idx="11"/>
          </p:nvPr>
        </p:nvSpPr>
        <p:spPr/>
        <p:txBody>
          <a:bodyPr/>
          <a:lstStyle/>
          <a:p>
            <a:endParaRPr lang="da-DK" dirty="0"/>
          </a:p>
        </p:txBody>
      </p:sp>
      <p:sp>
        <p:nvSpPr>
          <p:cNvPr id="4" name="Date Placeholder 3">
            <a:extLst>
              <a:ext uri="{FF2B5EF4-FFF2-40B4-BE49-F238E27FC236}">
                <a16:creationId xmlns:a16="http://schemas.microsoft.com/office/drawing/2014/main" id="{1BEA5530-76F4-4B6A-8ECC-C87768CDA49B}"/>
              </a:ext>
            </a:extLst>
          </p:cNvPr>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19</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8" name="Tekstfelt 7"/>
          <p:cNvSpPr txBox="1"/>
          <p:nvPr/>
        </p:nvSpPr>
        <p:spPr>
          <a:xfrm rot="20886104">
            <a:off x="3088830" y="5127588"/>
            <a:ext cx="830356" cy="136704"/>
          </a:xfrm>
          <a:prstGeom prst="rect">
            <a:avLst/>
          </a:prstGeom>
          <a:noFill/>
        </p:spPr>
        <p:txBody>
          <a:bodyPr wrap="none" lIns="0" tIns="0" rIns="0" bIns="0" rtlCol="0">
            <a:spAutoFit/>
          </a:bodyPr>
          <a:lstStyle/>
          <a:p>
            <a:pPr algn="r">
              <a:lnSpc>
                <a:spcPct val="125000"/>
              </a:lnSpc>
            </a:pPr>
            <a:r>
              <a:rPr lang="da-DK" sz="800" dirty="0" smtClean="0">
                <a:solidFill>
                  <a:schemeClr val="bg1"/>
                </a:solidFill>
              </a:rPr>
              <a:t>Foto: Colourbox</a:t>
            </a:r>
            <a:endParaRPr lang="da-DK" sz="800" dirty="0">
              <a:solidFill>
                <a:schemeClr val="bg1"/>
              </a:solidFill>
            </a:endParaRPr>
          </a:p>
        </p:txBody>
      </p:sp>
      <p:sp>
        <p:nvSpPr>
          <p:cNvPr id="2" name="Tekstfelt 1"/>
          <p:cNvSpPr txBox="1"/>
          <p:nvPr/>
        </p:nvSpPr>
        <p:spPr>
          <a:xfrm>
            <a:off x="801858" y="717452"/>
            <a:ext cx="7862082" cy="3731791"/>
          </a:xfrm>
          <a:prstGeom prst="rect">
            <a:avLst/>
          </a:prstGeom>
          <a:noFill/>
        </p:spPr>
        <p:txBody>
          <a:bodyPr wrap="square" lIns="0" tIns="0" rIns="0" bIns="0" rtlCol="0">
            <a:spAutoFit/>
          </a:bodyPr>
          <a:lstStyle/>
          <a:p>
            <a:pPr>
              <a:lnSpc>
                <a:spcPct val="125000"/>
              </a:lnSpc>
            </a:pPr>
            <a:r>
              <a:rPr lang="da-DK" sz="2600" b="1" dirty="0" smtClean="0"/>
              <a:t>Udvikling i situationen – dag 1 kl. 19</a:t>
            </a:r>
          </a:p>
          <a:p>
            <a:pPr>
              <a:lnSpc>
                <a:spcPct val="125000"/>
              </a:lnSpc>
            </a:pPr>
            <a:endParaRPr lang="da-DK" sz="1200" dirty="0"/>
          </a:p>
          <a:p>
            <a:pPr>
              <a:lnSpc>
                <a:spcPct val="125000"/>
              </a:lnSpc>
            </a:pPr>
            <a:r>
              <a:rPr lang="da-DK" sz="1400" dirty="0" smtClean="0"/>
              <a:t>Elforsyningsnettet har nu været afbrudt i fire timer. Energistyrelsen meddeler, at forsyningen forventes genetableret inden for cirka 12 timer.</a:t>
            </a:r>
            <a:endParaRPr lang="da-DK" sz="1400" dirty="0"/>
          </a:p>
          <a:p>
            <a:pPr>
              <a:lnSpc>
                <a:spcPct val="125000"/>
              </a:lnSpc>
            </a:pPr>
            <a:endParaRPr lang="da-DK" sz="1000" dirty="0"/>
          </a:p>
          <a:p>
            <a:pPr>
              <a:lnSpc>
                <a:spcPct val="125000"/>
              </a:lnSpc>
            </a:pPr>
            <a:r>
              <a:rPr lang="da-DK" sz="1400" dirty="0" smtClean="0"/>
              <a:t>Udsigten til en mulig langvarig afbrydelse af forsyningen har dagen igennem lagt pres på samtlige distributører af drivmidler. De eldrevne brændstofpumper på tankanlæggene er ude af drift, hvorfor tankbiler må fyldes manuelt.</a:t>
            </a:r>
          </a:p>
          <a:p>
            <a:pPr>
              <a:lnSpc>
                <a:spcPct val="125000"/>
              </a:lnSpc>
            </a:pPr>
            <a:endParaRPr lang="da-DK" sz="1000" dirty="0" smtClean="0"/>
          </a:p>
          <a:p>
            <a:pPr>
              <a:lnSpc>
                <a:spcPct val="125000"/>
              </a:lnSpc>
            </a:pPr>
            <a:r>
              <a:rPr lang="da-DK" sz="1400" dirty="0" smtClean="0"/>
              <a:t>Leverancer af drivmidler kører for nedsat kraft. Det gælder i særdeleshed dieselolie. Der må derfor påregnes forsinkelser selv for faste aftaler om levering. Levering af drivmidler i den aktuelle situation vil blive prioriteret ift. opretholdelse af samfundsvigtige funktioner.</a:t>
            </a:r>
          </a:p>
          <a:p>
            <a:pPr>
              <a:lnSpc>
                <a:spcPct val="125000"/>
              </a:lnSpc>
            </a:pPr>
            <a:endParaRPr lang="da-DK" sz="1000" dirty="0"/>
          </a:p>
        </p:txBody>
      </p:sp>
      <p:pic>
        <p:nvPicPr>
          <p:cNvPr id="7" name="Billede 6"/>
          <p:cNvPicPr>
            <a:picLocks noChangeAspect="1"/>
          </p:cNvPicPr>
          <p:nvPr/>
        </p:nvPicPr>
        <p:blipFill rotWithShape="1">
          <a:blip r:embed="rId4" cstate="hqprint">
            <a:extLst>
              <a:ext uri="{28A0092B-C50C-407E-A947-70E740481C1C}">
                <a14:useLocalDpi xmlns:a14="http://schemas.microsoft.com/office/drawing/2010/main" val="0"/>
              </a:ext>
            </a:extLst>
          </a:blip>
          <a:srcRect t="17322" r="16735" b="1556"/>
          <a:stretch/>
        </p:blipFill>
        <p:spPr>
          <a:xfrm>
            <a:off x="2873523" y="4626832"/>
            <a:ext cx="2760022" cy="1792659"/>
          </a:xfrm>
          <a:prstGeom prst="rect">
            <a:avLst/>
          </a:prstGeom>
        </p:spPr>
      </p:pic>
      <p:sp>
        <p:nvSpPr>
          <p:cNvPr id="10" name="Tekstfelt 9"/>
          <p:cNvSpPr txBox="1"/>
          <p:nvPr/>
        </p:nvSpPr>
        <p:spPr>
          <a:xfrm>
            <a:off x="4780491" y="6450340"/>
            <a:ext cx="618759" cy="102529"/>
          </a:xfrm>
          <a:prstGeom prst="rect">
            <a:avLst/>
          </a:prstGeom>
          <a:noFill/>
        </p:spPr>
        <p:txBody>
          <a:bodyPr wrap="none" lIns="0" tIns="0" rIns="0" bIns="0" rtlCol="0">
            <a:spAutoFit/>
          </a:bodyPr>
          <a:lstStyle/>
          <a:p>
            <a:pPr algn="r">
              <a:lnSpc>
                <a:spcPct val="125000"/>
              </a:lnSpc>
            </a:pPr>
            <a:r>
              <a:rPr lang="da-DK" sz="600" dirty="0" smtClean="0">
                <a:solidFill>
                  <a:schemeClr val="bg1"/>
                </a:solidFill>
              </a:rPr>
              <a:t>Foto: Colourbox</a:t>
            </a:r>
            <a:endParaRPr lang="da-DK" sz="600" dirty="0">
              <a:solidFill>
                <a:schemeClr val="bg1"/>
              </a:solidFill>
            </a:endParaRPr>
          </a:p>
        </p:txBody>
      </p:sp>
      <p:sp>
        <p:nvSpPr>
          <p:cNvPr id="11" name="Tekstfelt 10"/>
          <p:cNvSpPr txBox="1"/>
          <p:nvPr/>
        </p:nvSpPr>
        <p:spPr>
          <a:xfrm>
            <a:off x="4938320" y="6272505"/>
            <a:ext cx="618759" cy="102529"/>
          </a:xfrm>
          <a:prstGeom prst="rect">
            <a:avLst/>
          </a:prstGeom>
          <a:noFill/>
        </p:spPr>
        <p:txBody>
          <a:bodyPr wrap="none" lIns="0" tIns="0" rIns="0" bIns="0" rtlCol="0">
            <a:spAutoFit/>
          </a:bodyPr>
          <a:lstStyle/>
          <a:p>
            <a:pPr algn="r">
              <a:lnSpc>
                <a:spcPct val="125000"/>
              </a:lnSpc>
            </a:pPr>
            <a:r>
              <a:rPr lang="da-DK" sz="600" dirty="0" smtClean="0">
                <a:solidFill>
                  <a:schemeClr val="bg1"/>
                </a:solidFill>
              </a:rPr>
              <a:t>Foto: Colourbox</a:t>
            </a:r>
            <a:endParaRPr lang="da-DK" sz="600" dirty="0">
              <a:solidFill>
                <a:schemeClr val="bg1"/>
              </a:solidFill>
            </a:endParaRPr>
          </a:p>
        </p:txBody>
      </p:sp>
    </p:spTree>
    <p:extLst>
      <p:ext uri="{BB962C8B-B14F-4D97-AF65-F5344CB8AC3E}">
        <p14:creationId xmlns:p14="http://schemas.microsoft.com/office/powerpoint/2010/main" val="1520260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 1:2</a:t>
            </a:r>
            <a:endParaRPr lang="da-DK" dirty="0"/>
          </a:p>
        </p:txBody>
      </p:sp>
      <p:sp>
        <p:nvSpPr>
          <p:cNvPr id="3" name="Pladsholder til indhold 2"/>
          <p:cNvSpPr>
            <a:spLocks noGrp="1"/>
          </p:cNvSpPr>
          <p:nvPr>
            <p:ph sz="quarter" idx="15"/>
          </p:nvPr>
        </p:nvSpPr>
        <p:spPr>
          <a:xfrm>
            <a:off x="755650" y="1969020"/>
            <a:ext cx="8029573" cy="3960972"/>
          </a:xfrm>
        </p:spPr>
        <p:txBody>
          <a:bodyPr/>
          <a:lstStyle/>
          <a:p>
            <a:pPr marL="0" indent="0">
              <a:buNone/>
            </a:pPr>
            <a:r>
              <a:rPr lang="da-DK" dirty="0" smtClean="0"/>
              <a:t>Danmark </a:t>
            </a:r>
            <a:r>
              <a:rPr lang="da-DK" dirty="0"/>
              <a:t>har en sikker strømforsyning, </a:t>
            </a:r>
            <a:r>
              <a:rPr lang="da-DK" dirty="0" smtClean="0"/>
              <a:t>men risikoen </a:t>
            </a:r>
            <a:r>
              <a:rPr lang="da-DK" dirty="0"/>
              <a:t>for strømudfald </a:t>
            </a:r>
            <a:r>
              <a:rPr lang="da-DK" dirty="0" smtClean="0"/>
              <a:t>er tiltaget, bl.a</a:t>
            </a:r>
            <a:r>
              <a:rPr lang="da-DK" dirty="0"/>
              <a:t>. med baggrund i krigen i Ukraine, gasleverancerne fra Rusland og klimatiske </a:t>
            </a:r>
            <a:r>
              <a:rPr lang="da-DK" dirty="0" smtClean="0"/>
              <a:t>begivenheder.</a:t>
            </a:r>
          </a:p>
          <a:p>
            <a:pPr marL="0" indent="0">
              <a:buNone/>
            </a:pPr>
            <a:r>
              <a:rPr lang="da-DK" dirty="0" smtClean="0"/>
              <a:t>Flere </a:t>
            </a:r>
            <a:r>
              <a:rPr lang="da-DK" dirty="0"/>
              <a:t>europæiske lande vurderer, at risikoen for strømafbrydelser er øget </a:t>
            </a:r>
            <a:r>
              <a:rPr lang="da-DK" dirty="0" smtClean="0"/>
              <a:t>markant </a:t>
            </a:r>
            <a:r>
              <a:rPr lang="da-DK" dirty="0"/>
              <a:t>og at man </a:t>
            </a:r>
            <a:r>
              <a:rPr lang="da-DK" dirty="0" smtClean="0"/>
              <a:t>må </a:t>
            </a:r>
            <a:r>
              <a:rPr lang="da-DK" dirty="0"/>
              <a:t>være forberedt på, at der vil kunne forekomme </a:t>
            </a:r>
            <a:r>
              <a:rPr lang="da-DK" dirty="0" smtClean="0"/>
              <a:t>strømudfald. </a:t>
            </a:r>
          </a:p>
          <a:p>
            <a:pPr marL="0" indent="0">
              <a:buNone/>
            </a:pPr>
            <a:r>
              <a:rPr lang="da-DK" dirty="0" smtClean="0"/>
              <a:t>Periodiske </a:t>
            </a:r>
            <a:r>
              <a:rPr lang="da-DK" dirty="0"/>
              <a:t>strømafbrydelser må også i Danmark anses for at være et realistisk </a:t>
            </a:r>
            <a:r>
              <a:rPr lang="da-DK" dirty="0" smtClean="0"/>
              <a:t>scenarie.</a:t>
            </a:r>
            <a:endParaRPr lang="da-DK" dirty="0"/>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2</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639554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Drøftelse af situationens udvikling (3)</a:t>
            </a:r>
            <a:endParaRPr lang="da-DK" dirty="0"/>
          </a:p>
        </p:txBody>
      </p:sp>
      <p:sp>
        <p:nvSpPr>
          <p:cNvPr id="3" name="Pladsholder til indhold 2"/>
          <p:cNvSpPr>
            <a:spLocks noGrp="1"/>
          </p:cNvSpPr>
          <p:nvPr>
            <p:ph sz="quarter" idx="15"/>
          </p:nvPr>
        </p:nvSpPr>
        <p:spPr>
          <a:xfrm>
            <a:off x="755650" y="1969020"/>
            <a:ext cx="8029573" cy="3960972"/>
          </a:xfrm>
        </p:spPr>
        <p:txBody>
          <a:bodyPr/>
          <a:lstStyle/>
          <a:p>
            <a:r>
              <a:rPr lang="da-DK" dirty="0" smtClean="0"/>
              <a:t>Hvordan vil udviklingen i scenariet påvirke jeres drift, dvs. udsigten til en længerevarende strømafbrydelse?</a:t>
            </a:r>
          </a:p>
          <a:p>
            <a:r>
              <a:rPr lang="da-DK" dirty="0"/>
              <a:t>Hvordan </a:t>
            </a:r>
            <a:r>
              <a:rPr lang="da-DK" dirty="0" smtClean="0"/>
              <a:t>- og i hvilken grad - tager </a:t>
            </a:r>
            <a:r>
              <a:rPr lang="da-DK" dirty="0"/>
              <a:t>jeres planer for fortsat drift højde for </a:t>
            </a:r>
            <a:r>
              <a:rPr lang="da-DK" dirty="0" smtClean="0"/>
              <a:t>sådanne afbrydelser?</a:t>
            </a:r>
            <a:endParaRPr lang="da-DK" dirty="0"/>
          </a:p>
          <a:p>
            <a:r>
              <a:rPr lang="da-DK" dirty="0" smtClean="0"/>
              <a:t>Hvad vil I som krisestab/ledelse gøre under de aktuelle omstændigheder mhp. at opretholde organisationens vigtige funktioner på et acceptabelt niveau.</a:t>
            </a:r>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20</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73860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014" y="3020991"/>
            <a:ext cx="2355971" cy="816017"/>
          </a:xfrm>
          <a:prstGeom prst="rect">
            <a:avLst/>
          </a:prstGeom>
        </p:spPr>
      </p:pic>
      <p:sp>
        <p:nvSpPr>
          <p:cNvPr id="24" name="Titel 8"/>
          <p:cNvSpPr>
            <a:spLocks noGrp="1"/>
          </p:cNvSpPr>
          <p:nvPr>
            <p:ph type="title"/>
          </p:nvPr>
        </p:nvSpPr>
        <p:spPr>
          <a:xfrm>
            <a:off x="755651" y="1150629"/>
            <a:ext cx="8029573" cy="1179821"/>
          </a:xfrm>
        </p:spPr>
        <p:txBody>
          <a:bodyPr/>
          <a:lstStyle/>
          <a:p>
            <a:r>
              <a:rPr lang="da-DK" dirty="0" smtClean="0"/>
              <a:t>Vurdering af …</a:t>
            </a:r>
            <a:endParaRPr lang="da-DK" dirty="0"/>
          </a:p>
        </p:txBody>
      </p:sp>
      <p:pic>
        <p:nvPicPr>
          <p:cNvPr id="9" name="Billede 8" descr="C:\Users\BRS-PWM\AppData\Local\Microsoft\Windows\INetCache\Content.Outlook\AJZ3OU8Z\puslespil til hub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51" y="2654544"/>
            <a:ext cx="3310691" cy="3238763"/>
          </a:xfrm>
          <a:prstGeom prst="rect">
            <a:avLst/>
          </a:prstGeom>
          <a:noFill/>
          <a:ln>
            <a:noFill/>
          </a:ln>
        </p:spPr>
      </p:pic>
      <p:sp>
        <p:nvSpPr>
          <p:cNvPr id="4" name="Tekstfelt 3"/>
          <p:cNvSpPr txBox="1"/>
          <p:nvPr/>
        </p:nvSpPr>
        <p:spPr>
          <a:xfrm>
            <a:off x="4789085" y="2057400"/>
            <a:ext cx="4424363" cy="2731517"/>
          </a:xfrm>
          <a:prstGeom prst="rect">
            <a:avLst/>
          </a:prstGeom>
          <a:noFill/>
        </p:spPr>
        <p:txBody>
          <a:bodyPr wrap="square" lIns="0" tIns="0" rIns="0" bIns="0" rtlCol="0">
            <a:spAutoFit/>
          </a:bodyPr>
          <a:lstStyle/>
          <a:p>
            <a:pPr>
              <a:lnSpc>
                <a:spcPct val="125000"/>
              </a:lnSpc>
              <a:spcBef>
                <a:spcPts val="600"/>
              </a:spcBef>
              <a:spcAft>
                <a:spcPts val="600"/>
              </a:spcAft>
            </a:pPr>
            <a:r>
              <a:rPr lang="da-DK" sz="2000" b="1" dirty="0" smtClean="0"/>
              <a:t>Planmaterialet</a:t>
            </a:r>
          </a:p>
          <a:p>
            <a:pPr marL="342900" indent="-342900">
              <a:lnSpc>
                <a:spcPct val="125000"/>
              </a:lnSpc>
              <a:spcBef>
                <a:spcPts val="300"/>
              </a:spcBef>
              <a:spcAft>
                <a:spcPts val="300"/>
              </a:spcAft>
              <a:buFont typeface="Arial" panose="020B0604020202020204" pitchFamily="34" charset="0"/>
              <a:buChar char="•"/>
            </a:pPr>
            <a:r>
              <a:rPr lang="da-DK" sz="2000" dirty="0" smtClean="0"/>
              <a:t>Beredskabsplanen</a:t>
            </a:r>
          </a:p>
          <a:p>
            <a:pPr marL="342900" indent="-342900">
              <a:lnSpc>
                <a:spcPct val="125000"/>
              </a:lnSpc>
              <a:spcBef>
                <a:spcPts val="300"/>
              </a:spcBef>
              <a:spcAft>
                <a:spcPts val="300"/>
              </a:spcAft>
              <a:buFont typeface="Arial" panose="020B0604020202020204" pitchFamily="34" charset="0"/>
              <a:buChar char="•"/>
            </a:pPr>
            <a:r>
              <a:rPr lang="da-DK" sz="2000" dirty="0" smtClean="0"/>
              <a:t>Delplaner </a:t>
            </a:r>
          </a:p>
          <a:p>
            <a:pPr marL="342900" indent="-342900">
              <a:lnSpc>
                <a:spcPct val="125000"/>
              </a:lnSpc>
              <a:spcBef>
                <a:spcPts val="300"/>
              </a:spcBef>
              <a:spcAft>
                <a:spcPts val="300"/>
              </a:spcAft>
              <a:buFont typeface="Arial" panose="020B0604020202020204" pitchFamily="34" charset="0"/>
              <a:buChar char="•"/>
            </a:pPr>
            <a:r>
              <a:rPr lang="da-DK" sz="2000" dirty="0" smtClean="0"/>
              <a:t>Indsatsplaner</a:t>
            </a:r>
          </a:p>
          <a:p>
            <a:pPr marL="342900" indent="-342900">
              <a:lnSpc>
                <a:spcPct val="125000"/>
              </a:lnSpc>
              <a:spcBef>
                <a:spcPts val="300"/>
              </a:spcBef>
              <a:spcAft>
                <a:spcPts val="300"/>
              </a:spcAft>
              <a:buFont typeface="Arial" panose="020B0604020202020204" pitchFamily="34" charset="0"/>
              <a:buChar char="•"/>
            </a:pPr>
            <a:r>
              <a:rPr lang="da-DK" sz="2000" dirty="0" smtClean="0"/>
              <a:t>Actioncards</a:t>
            </a:r>
          </a:p>
          <a:p>
            <a:pPr marL="342900" indent="-342900">
              <a:lnSpc>
                <a:spcPct val="125000"/>
              </a:lnSpc>
              <a:spcBef>
                <a:spcPts val="300"/>
              </a:spcBef>
              <a:spcAft>
                <a:spcPts val="300"/>
              </a:spcAft>
              <a:buFont typeface="Arial" panose="020B0604020202020204" pitchFamily="34" charset="0"/>
              <a:buChar char="•"/>
            </a:pPr>
            <a:r>
              <a:rPr lang="da-DK" sz="2000" dirty="0" smtClean="0"/>
              <a:t>Plan for fortsat drift</a:t>
            </a:r>
            <a:endParaRPr lang="da-DK" sz="2000" dirty="0"/>
          </a:p>
        </p:txBody>
      </p:sp>
      <p:sp>
        <p:nvSpPr>
          <p:cNvPr id="11" name="Tekstfelt 10"/>
          <p:cNvSpPr txBox="1"/>
          <p:nvPr/>
        </p:nvSpPr>
        <p:spPr>
          <a:xfrm>
            <a:off x="807393" y="2057401"/>
            <a:ext cx="2514541" cy="341697"/>
          </a:xfrm>
          <a:prstGeom prst="rect">
            <a:avLst/>
          </a:prstGeom>
          <a:noFill/>
        </p:spPr>
        <p:txBody>
          <a:bodyPr wrap="square" lIns="0" tIns="0" rIns="0" bIns="0" rtlCol="0">
            <a:spAutoFit/>
          </a:bodyPr>
          <a:lstStyle/>
          <a:p>
            <a:pPr>
              <a:lnSpc>
                <a:spcPct val="125000"/>
              </a:lnSpc>
              <a:spcBef>
                <a:spcPts val="600"/>
              </a:spcBef>
              <a:spcAft>
                <a:spcPts val="600"/>
              </a:spcAft>
            </a:pPr>
            <a:r>
              <a:rPr lang="da-DK" sz="2000" b="1" dirty="0" smtClean="0"/>
              <a:t>Planlægningen</a:t>
            </a:r>
            <a:endParaRPr lang="da-DK" sz="2000" dirty="0"/>
          </a:p>
        </p:txBody>
      </p:sp>
    </p:spTree>
    <p:extLst>
      <p:ext uri="{BB962C8B-B14F-4D97-AF65-F5344CB8AC3E}">
        <p14:creationId xmlns:p14="http://schemas.microsoft.com/office/powerpoint/2010/main" val="265399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Vurdering af planlægningen</a:t>
            </a:r>
            <a:endParaRPr lang="da-DK" dirty="0"/>
          </a:p>
        </p:txBody>
      </p:sp>
      <p:sp>
        <p:nvSpPr>
          <p:cNvPr id="3" name="Pladsholder til indhold 2"/>
          <p:cNvSpPr>
            <a:spLocks noGrp="1"/>
          </p:cNvSpPr>
          <p:nvPr>
            <p:ph sz="quarter" idx="15"/>
          </p:nvPr>
        </p:nvSpPr>
        <p:spPr>
          <a:xfrm>
            <a:off x="755650" y="1969020"/>
            <a:ext cx="8029573" cy="3960972"/>
          </a:xfrm>
        </p:spPr>
        <p:txBody>
          <a:bodyPr/>
          <a:lstStyle/>
          <a:p>
            <a:r>
              <a:rPr lang="da-DK" dirty="0" smtClean="0"/>
              <a:t>Er jeres vurderinger af risici, trusler, sårbarheder og kritiske funktioner opdaterede og tilstrækkelige?</a:t>
            </a:r>
          </a:p>
          <a:p>
            <a:r>
              <a:rPr lang="da-DK" dirty="0" smtClean="0"/>
              <a:t>Er der overblik over organisationens kritiske afhængigheder, herunder kritiske leverancer og forsyninger?</a:t>
            </a:r>
          </a:p>
          <a:p>
            <a:r>
              <a:rPr lang="da-DK" dirty="0" smtClean="0"/>
              <a:t>Er </a:t>
            </a:r>
            <a:r>
              <a:rPr lang="da-DK" dirty="0"/>
              <a:t>I</a:t>
            </a:r>
            <a:r>
              <a:rPr lang="da-DK" dirty="0" smtClean="0"/>
              <a:t> tilstrækkeligt forberedte med nødprocedurer og reserveløsninger ift. at kunne opretholde driften på et acceptabelt niveau?</a:t>
            </a:r>
          </a:p>
          <a:p>
            <a:endParaRPr lang="da-DK" dirty="0" smtClean="0"/>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22</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168400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Vurdering af planmaterialet</a:t>
            </a:r>
            <a:endParaRPr lang="da-DK" dirty="0"/>
          </a:p>
        </p:txBody>
      </p:sp>
      <p:sp>
        <p:nvSpPr>
          <p:cNvPr id="3" name="Pladsholder til indhold 2"/>
          <p:cNvSpPr>
            <a:spLocks noGrp="1"/>
          </p:cNvSpPr>
          <p:nvPr>
            <p:ph sz="quarter" idx="15"/>
          </p:nvPr>
        </p:nvSpPr>
        <p:spPr>
          <a:xfrm>
            <a:off x="755650" y="1969020"/>
            <a:ext cx="8029573" cy="3960972"/>
          </a:xfrm>
        </p:spPr>
        <p:txBody>
          <a:bodyPr/>
          <a:lstStyle/>
          <a:p>
            <a:r>
              <a:rPr lang="da-DK" dirty="0" smtClean="0"/>
              <a:t>Er den generelle beredskabsplan (med bilag) velegnet som støtte til krisestabens håndtering af en sådan hændelse?</a:t>
            </a:r>
          </a:p>
          <a:p>
            <a:r>
              <a:rPr lang="da-DK" dirty="0" smtClean="0"/>
              <a:t>Er de foreliggende planer for fortsat drift tilstrækkelige og operationelt anvendelige i en situation som denne?</a:t>
            </a:r>
          </a:p>
          <a:p>
            <a:r>
              <a:rPr lang="da-DK" dirty="0" smtClean="0"/>
              <a:t>Er I fortrolige med det samlede planmateriale og hvordan I skal håndtere en eskalerende hændelse som denne?</a:t>
            </a:r>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23</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1253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dirty="0" smtClean="0"/>
              <a:t>Forbedringsområder</a:t>
            </a:r>
            <a:endParaRPr lang="da-DK" dirty="0"/>
          </a:p>
        </p:txBody>
      </p:sp>
      <p:sp>
        <p:nvSpPr>
          <p:cNvPr id="10" name="Pladsholder til tekst 9"/>
          <p:cNvSpPr>
            <a:spLocks noGrp="1"/>
          </p:cNvSpPr>
          <p:nvPr>
            <p:ph type="body" sz="quarter" idx="13"/>
          </p:nvPr>
        </p:nvSpPr>
        <p:spPr>
          <a:xfrm>
            <a:off x="770396" y="1784569"/>
            <a:ext cx="4530808" cy="4203378"/>
          </a:xfrm>
        </p:spPr>
        <p:txBody>
          <a:bodyPr/>
          <a:lstStyle/>
          <a:p>
            <a:pPr marL="0" indent="0">
              <a:spcBef>
                <a:spcPts val="600"/>
              </a:spcBef>
              <a:buNone/>
            </a:pPr>
            <a:r>
              <a:rPr lang="da-DK" sz="2000" dirty="0" smtClean="0"/>
              <a:t>Hvilke områder af jeres beredskabsplanlægning er der behov for at udvikle på?</a:t>
            </a:r>
          </a:p>
          <a:p>
            <a:pPr marL="0" indent="0">
              <a:spcBef>
                <a:spcPts val="600"/>
              </a:spcBef>
              <a:buNone/>
            </a:pPr>
            <a:endParaRPr lang="da-DK" sz="2000" dirty="0"/>
          </a:p>
          <a:p>
            <a:pPr marL="0" indent="0">
              <a:spcBef>
                <a:spcPts val="600"/>
              </a:spcBef>
              <a:buNone/>
            </a:pPr>
            <a:r>
              <a:rPr lang="da-DK" sz="2000" dirty="0" smtClean="0"/>
              <a:t>Hvilke dele af planerne for krisestyring og fortsat drift er der behov for at opdatere eller udbygge?</a:t>
            </a:r>
          </a:p>
          <a:p>
            <a:pPr marL="0" indent="0">
              <a:spcBef>
                <a:spcPts val="600"/>
              </a:spcBef>
              <a:buNone/>
            </a:pPr>
            <a:endParaRPr lang="da-DK" sz="2000" dirty="0"/>
          </a:p>
          <a:p>
            <a:pPr marL="0" indent="0">
              <a:spcBef>
                <a:spcPts val="600"/>
              </a:spcBef>
              <a:buNone/>
            </a:pPr>
            <a:endParaRPr lang="da-DK" sz="2000" dirty="0"/>
          </a:p>
        </p:txBody>
      </p:sp>
      <p:sp>
        <p:nvSpPr>
          <p:cNvPr id="5" name="Footer Placeholder 4">
            <a:extLst>
              <a:ext uri="{FF2B5EF4-FFF2-40B4-BE49-F238E27FC236}">
                <a16:creationId xmlns:a16="http://schemas.microsoft.com/office/drawing/2014/main" id="{8B3091FB-7E8D-440E-9566-D5518DFEE244}"/>
              </a:ext>
            </a:extLst>
          </p:cNvPr>
          <p:cNvSpPr>
            <a:spLocks noGrp="1"/>
          </p:cNvSpPr>
          <p:nvPr>
            <p:ph type="ftr" sz="quarter" idx="11"/>
          </p:nvPr>
        </p:nvSpPr>
        <p:spPr/>
        <p:txBody>
          <a:bodyPr/>
          <a:lstStyle/>
          <a:p>
            <a:endParaRPr lang="da-DK" dirty="0"/>
          </a:p>
        </p:txBody>
      </p:sp>
      <p:sp>
        <p:nvSpPr>
          <p:cNvPr id="4" name="Date Placeholder 3">
            <a:extLst>
              <a:ext uri="{FF2B5EF4-FFF2-40B4-BE49-F238E27FC236}">
                <a16:creationId xmlns:a16="http://schemas.microsoft.com/office/drawing/2014/main" id="{1BEA5530-76F4-4B6A-8ECC-C87768CDA49B}"/>
              </a:ext>
            </a:extLst>
          </p:cNvPr>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24</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pic>
        <p:nvPicPr>
          <p:cNvPr id="2" name="Billede 1"/>
          <p:cNvPicPr>
            <a:picLocks noChangeAspect="1"/>
          </p:cNvPicPr>
          <p:nvPr/>
        </p:nvPicPr>
        <p:blipFill rotWithShape="1">
          <a:blip r:embed="rId4" cstate="hqprint">
            <a:extLst>
              <a:ext uri="{28A0092B-C50C-407E-A947-70E740481C1C}">
                <a14:useLocalDpi xmlns:a14="http://schemas.microsoft.com/office/drawing/2010/main" val="0"/>
              </a:ext>
            </a:extLst>
          </a:blip>
          <a:srcRect t="1" b="7740"/>
          <a:stretch/>
        </p:blipFill>
        <p:spPr>
          <a:xfrm>
            <a:off x="5691495" y="1740539"/>
            <a:ext cx="2471946" cy="3407690"/>
          </a:xfrm>
          <a:prstGeom prst="rect">
            <a:avLst/>
          </a:prstGeom>
        </p:spPr>
      </p:pic>
      <p:sp>
        <p:nvSpPr>
          <p:cNvPr id="13" name="Tekstfelt 12"/>
          <p:cNvSpPr txBox="1"/>
          <p:nvPr/>
        </p:nvSpPr>
        <p:spPr>
          <a:xfrm>
            <a:off x="7228799" y="4945248"/>
            <a:ext cx="830356" cy="136704"/>
          </a:xfrm>
          <a:prstGeom prst="rect">
            <a:avLst/>
          </a:prstGeom>
          <a:noFill/>
        </p:spPr>
        <p:txBody>
          <a:bodyPr wrap="none" lIns="0" tIns="0" rIns="0" bIns="0" rtlCol="0">
            <a:spAutoFit/>
          </a:bodyPr>
          <a:lstStyle/>
          <a:p>
            <a:pPr algn="r">
              <a:lnSpc>
                <a:spcPct val="125000"/>
              </a:lnSpc>
            </a:pPr>
            <a:r>
              <a:rPr lang="da-DK" sz="800" dirty="0" smtClean="0">
                <a:solidFill>
                  <a:schemeClr val="bg1">
                    <a:lumMod val="50000"/>
                  </a:schemeClr>
                </a:solidFill>
              </a:rPr>
              <a:t>Foto: Colourbox</a:t>
            </a:r>
            <a:endParaRPr lang="da-DK" sz="800" dirty="0">
              <a:solidFill>
                <a:schemeClr val="bg1">
                  <a:lumMod val="50000"/>
                </a:schemeClr>
              </a:solidFill>
            </a:endParaRPr>
          </a:p>
        </p:txBody>
      </p:sp>
    </p:spTree>
    <p:extLst>
      <p:ext uri="{BB962C8B-B14F-4D97-AF65-F5344CB8AC3E}">
        <p14:creationId xmlns:p14="http://schemas.microsoft.com/office/powerpoint/2010/main" val="3307743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25</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3" name="Tekstfelt 2"/>
          <p:cNvSpPr txBox="1"/>
          <p:nvPr/>
        </p:nvSpPr>
        <p:spPr>
          <a:xfrm>
            <a:off x="653143" y="914402"/>
            <a:ext cx="7881257" cy="4347344"/>
          </a:xfrm>
          <a:prstGeom prst="rect">
            <a:avLst/>
          </a:prstGeom>
          <a:noFill/>
        </p:spPr>
        <p:txBody>
          <a:bodyPr wrap="square" lIns="0" tIns="0" rIns="0" bIns="0" rtlCol="0">
            <a:spAutoFit/>
          </a:bodyPr>
          <a:lstStyle/>
          <a:p>
            <a:pPr>
              <a:lnSpc>
                <a:spcPct val="125000"/>
              </a:lnSpc>
            </a:pPr>
            <a:r>
              <a:rPr lang="da-DK" sz="2600" b="1" dirty="0" smtClean="0"/>
              <a:t>Opsamling &amp; afslutning</a:t>
            </a:r>
          </a:p>
          <a:p>
            <a:pPr>
              <a:lnSpc>
                <a:spcPct val="125000"/>
              </a:lnSpc>
            </a:pPr>
            <a:endParaRPr lang="da-DK" sz="1200" dirty="0"/>
          </a:p>
          <a:p>
            <a:pPr>
              <a:lnSpc>
                <a:spcPct val="125000"/>
              </a:lnSpc>
              <a:spcBef>
                <a:spcPts val="600"/>
              </a:spcBef>
              <a:spcAft>
                <a:spcPts val="600"/>
              </a:spcAft>
            </a:pPr>
            <a:r>
              <a:rPr lang="da-DK" sz="2000" dirty="0" smtClean="0"/>
              <a:t>Hvad har I lært om jeres beredskab og planer for </a:t>
            </a:r>
            <a:r>
              <a:rPr lang="da-DK" sz="2000" dirty="0"/>
              <a:t>fortsat </a:t>
            </a:r>
            <a:r>
              <a:rPr lang="da-DK" sz="2000" dirty="0" smtClean="0"/>
              <a:t>drift af </a:t>
            </a:r>
            <a:r>
              <a:rPr lang="da-DK" sz="2000" dirty="0"/>
              <a:t>denne </a:t>
            </a:r>
            <a:r>
              <a:rPr lang="da-DK" sz="2000" dirty="0" smtClean="0"/>
              <a:t>øvelse?</a:t>
            </a:r>
          </a:p>
          <a:p>
            <a:pPr>
              <a:lnSpc>
                <a:spcPct val="125000"/>
              </a:lnSpc>
              <a:spcBef>
                <a:spcPts val="600"/>
              </a:spcBef>
              <a:spcAft>
                <a:spcPts val="600"/>
              </a:spcAft>
            </a:pPr>
            <a:r>
              <a:rPr lang="da-DK" sz="2000" dirty="0"/>
              <a:t>Hvordan kan erfaringerne fra i dag indarbejdes i </a:t>
            </a:r>
            <a:r>
              <a:rPr lang="da-DK" sz="2000" dirty="0" smtClean="0"/>
              <a:t>jeres </a:t>
            </a:r>
            <a:r>
              <a:rPr lang="da-DK" sz="2000" dirty="0"/>
              <a:t>beredskab?</a:t>
            </a:r>
          </a:p>
          <a:p>
            <a:pPr>
              <a:lnSpc>
                <a:spcPct val="125000"/>
              </a:lnSpc>
              <a:spcBef>
                <a:spcPts val="600"/>
              </a:spcBef>
              <a:spcAft>
                <a:spcPts val="600"/>
              </a:spcAft>
            </a:pPr>
            <a:r>
              <a:rPr lang="da-DK" sz="2000" dirty="0"/>
              <a:t>Giver øvelsen anledning til refleksion over andre </a:t>
            </a:r>
            <a:r>
              <a:rPr lang="da-DK" sz="2000" dirty="0" smtClean="0"/>
              <a:t>hændelser, og i givet fald hvilke?</a:t>
            </a:r>
          </a:p>
          <a:p>
            <a:pPr>
              <a:lnSpc>
                <a:spcPct val="125000"/>
              </a:lnSpc>
              <a:spcBef>
                <a:spcPts val="600"/>
              </a:spcBef>
              <a:spcAft>
                <a:spcPts val="600"/>
              </a:spcAft>
            </a:pPr>
            <a:r>
              <a:rPr lang="da-DK" sz="2000" dirty="0" smtClean="0"/>
              <a:t>Hvilke områder af planlægningen kunne det være relevant at yderligere teste?</a:t>
            </a:r>
          </a:p>
        </p:txBody>
      </p:sp>
    </p:spTree>
    <p:extLst>
      <p:ext uri="{BB962C8B-B14F-4D97-AF65-F5344CB8AC3E}">
        <p14:creationId xmlns:p14="http://schemas.microsoft.com/office/powerpoint/2010/main" val="369798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628959-8238-4B94-B3C8-9781A2A8E40E}"/>
              </a:ext>
            </a:extLst>
          </p:cNvPr>
          <p:cNvSpPr>
            <a:spLocks noGrp="1"/>
          </p:cNvSpPr>
          <p:nvPr>
            <p:ph type="ctrTitle"/>
          </p:nvPr>
        </p:nvSpPr>
        <p:spPr>
          <a:xfrm>
            <a:off x="651374" y="1679510"/>
            <a:ext cx="8133851" cy="3825551"/>
          </a:xfrm>
        </p:spPr>
        <p:txBody>
          <a:bodyPr/>
          <a:lstStyle/>
          <a:p>
            <a:r>
              <a:rPr lang="da-DK" sz="3500" dirty="0" smtClean="0"/>
              <a:t>Tak for denne gang</a:t>
            </a:r>
            <a:r>
              <a:rPr lang="da-DK" sz="2000" b="0" dirty="0"/>
              <a:t/>
            </a:r>
            <a:br>
              <a:rPr lang="da-DK" sz="2000" b="0" dirty="0"/>
            </a:br>
            <a:r>
              <a:rPr lang="da-DK" sz="2000" b="0" dirty="0" smtClean="0"/>
              <a:t/>
            </a:r>
            <a:br>
              <a:rPr lang="da-DK" sz="2000" b="0" dirty="0" smtClean="0"/>
            </a:br>
            <a:r>
              <a:rPr lang="da-DK" sz="2000" b="0" dirty="0" smtClean="0"/>
              <a:t/>
            </a:r>
            <a:br>
              <a:rPr lang="da-DK" sz="2000" b="0" dirty="0" smtClean="0"/>
            </a:br>
            <a:r>
              <a:rPr lang="da-DK" sz="1800" dirty="0" smtClean="0"/>
              <a:t>For rådgivning og vejledning</a:t>
            </a:r>
            <a:br>
              <a:rPr lang="da-DK" sz="1800" dirty="0" smtClean="0"/>
            </a:br>
            <a:r>
              <a:rPr lang="da-DK" sz="1800" b="0" dirty="0" smtClean="0"/>
              <a:t>Kontakt Beredskabsstyrelsen på </a:t>
            </a:r>
            <a:r>
              <a:rPr lang="da-DK" sz="1800" b="0" dirty="0" smtClean="0">
                <a:hlinkClick r:id="rId3"/>
              </a:rPr>
              <a:t>brs-brk@brs.dk</a:t>
            </a:r>
            <a:r>
              <a:rPr lang="da-DK" sz="1800" b="0" dirty="0" smtClean="0"/>
              <a:t/>
            </a:r>
            <a:br>
              <a:rPr lang="da-DK" sz="1800" b="0" dirty="0" smtClean="0"/>
            </a:br>
            <a:r>
              <a:rPr lang="da-DK" sz="1800" b="0" dirty="0" smtClean="0"/>
              <a:t/>
            </a:r>
            <a:br>
              <a:rPr lang="da-DK" sz="1800" b="0" dirty="0" smtClean="0"/>
            </a:br>
            <a:r>
              <a:rPr lang="da-DK" sz="1800" dirty="0" smtClean="0"/>
              <a:t>Nyttige </a:t>
            </a:r>
            <a:r>
              <a:rPr lang="da-DK" sz="1800" dirty="0"/>
              <a:t>links</a:t>
            </a:r>
            <a:r>
              <a:rPr lang="da-DK" sz="1800" b="0" dirty="0"/>
              <a:t/>
            </a:r>
            <a:br>
              <a:rPr lang="da-DK" sz="1800" b="0" dirty="0"/>
            </a:br>
            <a:r>
              <a:rPr lang="da-DK" sz="1800" b="0" dirty="0" smtClean="0"/>
              <a:t>www.brs.dk/hob</a:t>
            </a:r>
            <a:br>
              <a:rPr lang="da-DK" sz="1800" b="0" dirty="0" smtClean="0"/>
            </a:br>
            <a:r>
              <a:rPr lang="da-DK" sz="1800" b="0" dirty="0" smtClean="0"/>
              <a:t>www.brs.dk/nationalt-risikobillede-2022 </a:t>
            </a:r>
            <a:endParaRPr lang="da-DK" sz="1800" dirty="0"/>
          </a:p>
        </p:txBody>
      </p:sp>
      <p:sp>
        <p:nvSpPr>
          <p:cNvPr id="7" name="Text Placeholder 6">
            <a:extLst>
              <a:ext uri="{FF2B5EF4-FFF2-40B4-BE49-F238E27FC236}">
                <a16:creationId xmlns:a16="http://schemas.microsoft.com/office/drawing/2014/main" id="{582E4512-AD98-421A-9EF6-766873CA1C10}"/>
              </a:ext>
            </a:extLst>
          </p:cNvPr>
          <p:cNvSpPr>
            <a:spLocks noGrp="1"/>
          </p:cNvSpPr>
          <p:nvPr>
            <p:ph type="body" sz="quarter" idx="15"/>
          </p:nvPr>
        </p:nvSpPr>
        <p:spPr>
          <a:solidFill>
            <a:srgbClr val="002855"/>
          </a:solidFill>
        </p:spPr>
        <p:txBody>
          <a:bodyPr/>
          <a:lstStyle/>
          <a:p>
            <a:endParaRPr lang="da-DK" dirty="0"/>
          </a:p>
        </p:txBody>
      </p:sp>
      <p:sp>
        <p:nvSpPr>
          <p:cNvPr id="13" name="Date Placeholder 12">
            <a:extLst>
              <a:ext uri="{FF2B5EF4-FFF2-40B4-BE49-F238E27FC236}">
                <a16:creationId xmlns:a16="http://schemas.microsoft.com/office/drawing/2014/main" id="{0B8B5F8F-5DDB-4726-8C55-1CB2CB6C9A34}"/>
              </a:ext>
            </a:extLst>
          </p:cNvPr>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14" name="Footer Placeholder 13">
            <a:extLst>
              <a:ext uri="{FF2B5EF4-FFF2-40B4-BE49-F238E27FC236}">
                <a16:creationId xmlns:a16="http://schemas.microsoft.com/office/drawing/2014/main" id="{95ED36FE-7F10-4577-8701-F1F19C6D9D4E}"/>
              </a:ext>
            </a:extLst>
          </p:cNvPr>
          <p:cNvSpPr>
            <a:spLocks noGrp="1"/>
          </p:cNvSpPr>
          <p:nvPr>
            <p:ph type="ftr" sz="quarter" idx="11"/>
          </p:nvPr>
        </p:nvSpPr>
        <p:spPr/>
        <p:txBody>
          <a:bodyPr/>
          <a:lstStyle/>
          <a:p>
            <a:endParaRPr lang="da-DK" dirty="0"/>
          </a:p>
        </p:txBody>
      </p:sp>
      <p:sp>
        <p:nvSpPr>
          <p:cNvPr id="15" name="Slide Number Placeholder 14">
            <a:extLst>
              <a:ext uri="{FF2B5EF4-FFF2-40B4-BE49-F238E27FC236}">
                <a16:creationId xmlns:a16="http://schemas.microsoft.com/office/drawing/2014/main" id="{2659AEF8-4695-4E79-ACFF-753C7E148F7A}"/>
              </a:ext>
            </a:extLst>
          </p:cNvPr>
          <p:cNvSpPr>
            <a:spLocks noGrp="1"/>
          </p:cNvSpPr>
          <p:nvPr>
            <p:ph type="sldNum" sz="quarter" idx="12"/>
          </p:nvPr>
        </p:nvSpPr>
        <p:spPr/>
        <p:txBody>
          <a:bodyPr/>
          <a:lstStyle/>
          <a:p>
            <a:fld id="{24C8C45C-947F-4981-8B3F-4F32E973C901}" type="slidenum">
              <a:rPr lang="da-DK" smtClean="0"/>
              <a:pPr/>
              <a:t>26</a:t>
            </a:fld>
            <a:endParaRPr lang="da-DK" dirty="0"/>
          </a:p>
        </p:txBody>
      </p:sp>
      <p:pic>
        <p:nvPicPr>
          <p:cNvPr id="29" name="Picture Placeholder 28">
            <a:extLst>
              <a:ext uri="{FF2B5EF4-FFF2-40B4-BE49-F238E27FC236}">
                <a16:creationId xmlns:a16="http://schemas.microsoft.com/office/drawing/2014/main" id="{B7A0F177-6E1B-4441-A088-04A2467B08EA}"/>
              </a:ext>
            </a:extLst>
          </p:cNvPr>
          <p:cNvPicPr>
            <a:picLocks noGrp="1" noChangeAspect="1"/>
          </p:cNvPicPr>
          <p:nvPr>
            <p:ph type="pic" sz="quarter" idx="22"/>
          </p:nvPr>
        </p:nvPicPr>
        <p:blipFill>
          <a:blip r:embed="rId4" cstate="hqprint">
            <a:extLst>
              <a:ext uri="{28A0092B-C50C-407E-A947-70E740481C1C}">
                <a14:useLocalDpi xmlns:a14="http://schemas.microsoft.com/office/drawing/2010/main" val="0"/>
              </a:ext>
            </a:extLst>
          </a:blip>
          <a:stretch>
            <a:fillRect/>
          </a:stretch>
        </p:blipFill>
        <p:spPr>
          <a:xfrm>
            <a:off x="318395" y="482400"/>
            <a:ext cx="1735760" cy="601200"/>
          </a:xfrm>
        </p:spPr>
      </p:pic>
      <p:sp>
        <p:nvSpPr>
          <p:cNvPr id="9" name="Subtitle 5">
            <a:extLst>
              <a:ext uri="{FF2B5EF4-FFF2-40B4-BE49-F238E27FC236}">
                <a16:creationId xmlns:a16="http://schemas.microsoft.com/office/drawing/2014/main" id="{B653F261-9051-40F8-97E9-F3DD75951F6B}"/>
              </a:ext>
            </a:extLst>
          </p:cNvPr>
          <p:cNvSpPr txBox="1">
            <a:spLocks/>
          </p:cNvSpPr>
          <p:nvPr/>
        </p:nvSpPr>
        <p:spPr>
          <a:xfrm>
            <a:off x="691584" y="5376880"/>
            <a:ext cx="6630759" cy="536820"/>
          </a:xfrm>
          <a:prstGeom prst="rect">
            <a:avLst/>
          </a:prstGeom>
        </p:spPr>
        <p:txBody>
          <a:bodyPr vert="horz" wrap="square" lIns="0" tIns="0" rIns="0" bIns="0" rtlCol="0">
            <a:noAutofit/>
          </a:bodyPr>
          <a:lstStyle>
            <a:lvl1pPr marL="0" indent="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1pPr>
            <a:lvl2pPr marL="0" indent="0" algn="l" defTabSz="685800" rtl="0" eaLnBrk="1" latinLnBrk="0" hangingPunct="1">
              <a:lnSpc>
                <a:spcPct val="110000"/>
              </a:lnSpc>
              <a:spcBef>
                <a:spcPts val="1800"/>
              </a:spcBef>
              <a:buFont typeface="Arial" panose="020B0604020202020204" pitchFamily="34" charset="0"/>
              <a:buNone/>
              <a:defRPr sz="1500" kern="1200">
                <a:solidFill>
                  <a:schemeClr val="tx1"/>
                </a:solidFill>
                <a:latin typeface="+mn-lt"/>
                <a:ea typeface="+mn-ea"/>
                <a:cs typeface="+mn-cs"/>
              </a:defRPr>
            </a:lvl2pPr>
            <a:lvl3pPr marL="0" indent="0" algn="l" defTabSz="685800" rtl="0" eaLnBrk="1" latinLnBrk="0" hangingPunct="1">
              <a:lnSpc>
                <a:spcPct val="110000"/>
              </a:lnSpc>
              <a:spcBef>
                <a:spcPts val="1800"/>
              </a:spcBef>
              <a:buFont typeface="Arial" panose="020B0604020202020204" pitchFamily="34" charset="0"/>
              <a:buChar char="​"/>
              <a:defRPr sz="1500" kern="1200">
                <a:solidFill>
                  <a:schemeClr val="tx1"/>
                </a:solidFill>
                <a:latin typeface="+mn-lt"/>
                <a:ea typeface="+mn-ea"/>
                <a:cs typeface="+mn-cs"/>
              </a:defRPr>
            </a:lvl3pPr>
            <a:lvl4pPr marL="0" indent="0" algn="l" defTabSz="685800" rtl="0" eaLnBrk="1" latinLnBrk="0" hangingPunct="1">
              <a:lnSpc>
                <a:spcPct val="110000"/>
              </a:lnSpc>
              <a:spcBef>
                <a:spcPts val="1800"/>
              </a:spcBef>
              <a:buFont typeface="Arial" panose="020B0604020202020204" pitchFamily="34" charset="0"/>
              <a:buChar char="​"/>
              <a:defRPr sz="1500" kern="1200">
                <a:solidFill>
                  <a:schemeClr val="tx1"/>
                </a:solidFill>
                <a:latin typeface="+mn-lt"/>
                <a:ea typeface="+mn-ea"/>
                <a:cs typeface="+mn-cs"/>
              </a:defRPr>
            </a:lvl4pPr>
            <a:lvl5pPr marL="0" indent="0" algn="l" defTabSz="685800" rtl="0" eaLnBrk="1" latinLnBrk="0" hangingPunct="1">
              <a:lnSpc>
                <a:spcPct val="110000"/>
              </a:lnSpc>
              <a:spcBef>
                <a:spcPts val="1800"/>
              </a:spcBef>
              <a:buFont typeface="Arial" panose="020B0604020202020204" pitchFamily="34" charset="0"/>
              <a:buChar char="​"/>
              <a:defRPr sz="1500" kern="1200">
                <a:solidFill>
                  <a:schemeClr val="tx1"/>
                </a:solidFill>
                <a:latin typeface="+mn-lt"/>
                <a:ea typeface="+mn-ea"/>
                <a:cs typeface="+mn-cs"/>
              </a:defRPr>
            </a:lvl5pPr>
            <a:lvl6pPr marL="0" indent="0" algn="l" defTabSz="685800" rtl="0" eaLnBrk="1" latinLnBrk="0" hangingPunct="1">
              <a:lnSpc>
                <a:spcPct val="110000"/>
              </a:lnSpc>
              <a:spcBef>
                <a:spcPts val="1800"/>
              </a:spcBef>
              <a:buFont typeface="Arial" panose="020B0604020202020204" pitchFamily="34" charset="0"/>
              <a:buChar char="​"/>
              <a:defRPr sz="1500" kern="1200">
                <a:solidFill>
                  <a:schemeClr val="tx1"/>
                </a:solidFill>
                <a:latin typeface="+mn-lt"/>
                <a:ea typeface="+mn-ea"/>
                <a:cs typeface="+mn-cs"/>
              </a:defRPr>
            </a:lvl6pPr>
            <a:lvl7pPr marL="0" indent="0" algn="l" defTabSz="685800" rtl="0" eaLnBrk="1" latinLnBrk="0" hangingPunct="1">
              <a:lnSpc>
                <a:spcPct val="110000"/>
              </a:lnSpc>
              <a:spcBef>
                <a:spcPts val="1800"/>
              </a:spcBef>
              <a:buFont typeface="Arial" panose="020B0604020202020204" pitchFamily="34" charset="0"/>
              <a:buChar char="​"/>
              <a:defRPr sz="1500" kern="1200" baseline="0">
                <a:solidFill>
                  <a:schemeClr val="tx1"/>
                </a:solidFill>
                <a:latin typeface="+mn-lt"/>
                <a:ea typeface="+mn-ea"/>
                <a:cs typeface="+mn-cs"/>
              </a:defRPr>
            </a:lvl7pPr>
            <a:lvl8pPr marL="0" indent="0" algn="l" defTabSz="685800" rtl="0" eaLnBrk="1" latinLnBrk="0" hangingPunct="1">
              <a:lnSpc>
                <a:spcPct val="110000"/>
              </a:lnSpc>
              <a:spcBef>
                <a:spcPts val="1800"/>
              </a:spcBef>
              <a:buFont typeface="Arial" panose="020B0604020202020204" pitchFamily="34" charset="0"/>
              <a:buChar char="​"/>
              <a:defRPr sz="1500" kern="1200">
                <a:solidFill>
                  <a:schemeClr val="tx1"/>
                </a:solidFill>
                <a:latin typeface="+mn-lt"/>
                <a:ea typeface="+mn-ea"/>
                <a:cs typeface="+mn-cs"/>
              </a:defRPr>
            </a:lvl8pPr>
            <a:lvl9pPr marL="0" indent="0" algn="l" defTabSz="685800" rtl="0" eaLnBrk="1" latinLnBrk="0" hangingPunct="1">
              <a:lnSpc>
                <a:spcPct val="110000"/>
              </a:lnSpc>
              <a:spcBef>
                <a:spcPts val="1800"/>
              </a:spcBef>
              <a:buFont typeface="Arial" panose="020B0604020202020204" pitchFamily="34" charset="0"/>
              <a:buChar char="​"/>
              <a:defRPr sz="1500" kern="1200" baseline="0">
                <a:solidFill>
                  <a:schemeClr val="tx1"/>
                </a:solidFill>
                <a:latin typeface="+mn-lt"/>
                <a:ea typeface="+mn-ea"/>
                <a:cs typeface="+mn-cs"/>
              </a:defRPr>
            </a:lvl9pPr>
          </a:lstStyle>
          <a:p>
            <a:endParaRPr lang="da-DK" sz="2500" b="1" dirty="0"/>
          </a:p>
        </p:txBody>
      </p:sp>
    </p:spTree>
    <p:extLst>
      <p:ext uri="{BB962C8B-B14F-4D97-AF65-F5344CB8AC3E}">
        <p14:creationId xmlns:p14="http://schemas.microsoft.com/office/powerpoint/2010/main" val="73125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 2:2</a:t>
            </a:r>
            <a:endParaRPr lang="da-DK" dirty="0"/>
          </a:p>
        </p:txBody>
      </p:sp>
      <p:sp>
        <p:nvSpPr>
          <p:cNvPr id="3" name="Pladsholder til indhold 2"/>
          <p:cNvSpPr>
            <a:spLocks noGrp="1"/>
          </p:cNvSpPr>
          <p:nvPr>
            <p:ph sz="quarter" idx="15"/>
          </p:nvPr>
        </p:nvSpPr>
        <p:spPr>
          <a:xfrm>
            <a:off x="755650" y="1969020"/>
            <a:ext cx="8029573" cy="3960972"/>
          </a:xfrm>
        </p:spPr>
        <p:txBody>
          <a:bodyPr/>
          <a:lstStyle/>
          <a:p>
            <a:pPr marL="0" indent="0">
              <a:buNone/>
            </a:pPr>
            <a:r>
              <a:rPr lang="da-DK" dirty="0" smtClean="0"/>
              <a:t>Det </a:t>
            </a:r>
            <a:r>
              <a:rPr lang="da-DK" dirty="0"/>
              <a:t>er </a:t>
            </a:r>
            <a:r>
              <a:rPr lang="da-DK" dirty="0" smtClean="0"/>
              <a:t>derfor vigtigt, at myndigheder og virksomheder styrker </a:t>
            </a:r>
            <a:r>
              <a:rPr lang="da-DK" dirty="0"/>
              <a:t>deres beredskab og forbereder sig på et potentielt ustabilt elnet</a:t>
            </a:r>
            <a:r>
              <a:rPr lang="da-DK" dirty="0" smtClean="0"/>
              <a:t>.</a:t>
            </a:r>
          </a:p>
          <a:p>
            <a:pPr marL="0" indent="0">
              <a:buNone/>
            </a:pPr>
            <a:r>
              <a:rPr lang="da-DK" dirty="0" smtClean="0"/>
              <a:t>Myndigheders og virksomheders planlægning skal sikre, at (samfunds-) vigtige funktioner kan opretholdes på et acceptabelt niveau ved eventuelle forstyrrelser.</a:t>
            </a:r>
            <a:endParaRPr lang="da-DK" dirty="0"/>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3</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3934164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Formål med diskussionsøvelsen</a:t>
            </a:r>
            <a:endParaRPr lang="da-DK" dirty="0"/>
          </a:p>
        </p:txBody>
      </p:sp>
      <p:sp>
        <p:nvSpPr>
          <p:cNvPr id="3" name="Pladsholder til indhold 2"/>
          <p:cNvSpPr>
            <a:spLocks noGrp="1"/>
          </p:cNvSpPr>
          <p:nvPr>
            <p:ph sz="quarter" idx="15"/>
          </p:nvPr>
        </p:nvSpPr>
        <p:spPr>
          <a:xfrm>
            <a:off x="755650" y="1969020"/>
            <a:ext cx="8029573" cy="3960972"/>
          </a:xfrm>
        </p:spPr>
        <p:txBody>
          <a:bodyPr/>
          <a:lstStyle/>
          <a:p>
            <a:pPr marL="0" indent="0">
              <a:buNone/>
            </a:pPr>
            <a:r>
              <a:rPr lang="da-DK" b="1" dirty="0" smtClean="0"/>
              <a:t>Formålet</a:t>
            </a:r>
            <a:r>
              <a:rPr lang="da-DK" dirty="0" smtClean="0"/>
              <a:t> med øvelsen er:</a:t>
            </a:r>
          </a:p>
          <a:p>
            <a:r>
              <a:rPr lang="da-DK" dirty="0" smtClean="0"/>
              <a:t>at diskutere og derigennem ”trykprøve” organisationens planlægning og forberedelser i relation til strømafbrydelser</a:t>
            </a:r>
          </a:p>
          <a:p>
            <a:r>
              <a:rPr lang="da-DK" dirty="0" smtClean="0"/>
              <a:t>at identificere eventuelle forbedringsområder i forhold til organisationens beredskabsplan og planer for fortsat drift</a:t>
            </a:r>
          </a:p>
          <a:p>
            <a:pPr marL="0" indent="0">
              <a:buNone/>
            </a:pPr>
            <a:r>
              <a:rPr lang="da-DK" dirty="0" smtClean="0"/>
              <a:t>med henblik på at styrke organisationens planer og understøtte paratheden til at sikre fortsat drift</a:t>
            </a:r>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4</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1470663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 med diskussionsøvelsen</a:t>
            </a:r>
            <a:endParaRPr lang="da-DK" dirty="0"/>
          </a:p>
        </p:txBody>
      </p:sp>
      <p:sp>
        <p:nvSpPr>
          <p:cNvPr id="3" name="Pladsholder til indhold 2"/>
          <p:cNvSpPr>
            <a:spLocks noGrp="1"/>
          </p:cNvSpPr>
          <p:nvPr>
            <p:ph sz="quarter" idx="15"/>
          </p:nvPr>
        </p:nvSpPr>
        <p:spPr>
          <a:xfrm>
            <a:off x="755650" y="1969020"/>
            <a:ext cx="8281670" cy="3960972"/>
          </a:xfrm>
        </p:spPr>
        <p:txBody>
          <a:bodyPr/>
          <a:lstStyle/>
          <a:p>
            <a:pPr marL="0" indent="0">
              <a:buNone/>
            </a:pPr>
            <a:r>
              <a:rPr lang="da-DK" b="1" dirty="0" smtClean="0"/>
              <a:t>Målet</a:t>
            </a:r>
            <a:r>
              <a:rPr lang="da-DK" dirty="0" smtClean="0"/>
              <a:t> med øvelsen er:</a:t>
            </a:r>
          </a:p>
          <a:p>
            <a:r>
              <a:rPr lang="da-DK" dirty="0" smtClean="0"/>
              <a:t>at skabe en øget </a:t>
            </a:r>
            <a:r>
              <a:rPr lang="da-DK" b="1" dirty="0" smtClean="0"/>
              <a:t>forståelse</a:t>
            </a:r>
            <a:r>
              <a:rPr lang="da-DK" dirty="0" smtClean="0"/>
              <a:t> for, hvilke forretningsområder der kan blive truet ved strømafbrydelser</a:t>
            </a:r>
          </a:p>
          <a:p>
            <a:r>
              <a:rPr lang="da-DK" dirty="0" smtClean="0"/>
              <a:t>at </a:t>
            </a:r>
            <a:r>
              <a:rPr lang="da-DK" b="1" dirty="0" smtClean="0"/>
              <a:t>bevidstgøre</a:t>
            </a:r>
            <a:r>
              <a:rPr lang="da-DK" dirty="0" smtClean="0"/>
              <a:t> deltagerne om hvorvidt og i hvilket omfang, organisationens eksisterende planer er tilstrækkelige</a:t>
            </a:r>
          </a:p>
          <a:p>
            <a:r>
              <a:rPr lang="da-DK" dirty="0" smtClean="0"/>
              <a:t>at skabe et </a:t>
            </a:r>
            <a:r>
              <a:rPr lang="da-DK" b="1" dirty="0" smtClean="0"/>
              <a:t>godt afsæt </a:t>
            </a:r>
            <a:r>
              <a:rPr lang="da-DK" dirty="0" smtClean="0"/>
              <a:t>for at (eventuelt) justere og videreudvikle beredskabsplaner og planer for fortsat drift</a:t>
            </a:r>
          </a:p>
        </p:txBody>
      </p:sp>
      <p:sp>
        <p:nvSpPr>
          <p:cNvPr id="11" name="Pladsholder til sidefod 10"/>
          <p:cNvSpPr>
            <a:spLocks noGrp="1"/>
          </p:cNvSpPr>
          <p:nvPr>
            <p:ph type="ftr" sz="quarter" idx="11"/>
          </p:nvPr>
        </p:nvSpPr>
        <p:spPr/>
        <p:txBody>
          <a:bodyPr/>
          <a:lstStyle/>
          <a:p>
            <a:endParaRPr lang="da-DK" dirty="0"/>
          </a:p>
        </p:txBody>
      </p:sp>
      <p:sp>
        <p:nvSpPr>
          <p:cNvPr id="13" name="Pladsholder til slidenummer 12"/>
          <p:cNvSpPr>
            <a:spLocks noGrp="1"/>
          </p:cNvSpPr>
          <p:nvPr>
            <p:ph type="sldNum" sz="quarter" idx="12"/>
          </p:nvPr>
        </p:nvSpPr>
        <p:spPr/>
        <p:txBody>
          <a:bodyPr/>
          <a:lstStyle/>
          <a:p>
            <a:fld id="{24C8C45C-947F-4981-8B3F-4F32E973C901}" type="slidenum">
              <a:rPr lang="da-DK" smtClean="0"/>
              <a:pPr/>
              <a:t>5</a:t>
            </a:fld>
            <a:endParaRPr lang="da-DK" dirty="0"/>
          </a:p>
        </p:txBody>
      </p:sp>
      <p:pic>
        <p:nvPicPr>
          <p:cNvPr id="15" name="Picture Placeholder 27">
            <a:extLst>
              <a:ext uri="{FF2B5EF4-FFF2-40B4-BE49-F238E27FC236}">
                <a16:creationId xmlns:a16="http://schemas.microsoft.com/office/drawing/2014/main" id="{0E816455-3868-41E0-BA95-6908AB17B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a:prstGeom prst="rect">
            <a:avLst/>
          </a:prstGeom>
        </p:spPr>
      </p:pic>
    </p:spTree>
    <p:extLst>
      <p:ext uri="{BB962C8B-B14F-4D97-AF65-F5344CB8AC3E}">
        <p14:creationId xmlns:p14="http://schemas.microsoft.com/office/powerpoint/2010/main" val="42765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014" y="3020991"/>
            <a:ext cx="2355971" cy="816017"/>
          </a:xfrm>
          <a:prstGeom prst="rect">
            <a:avLst/>
          </a:prstGeom>
        </p:spPr>
      </p:pic>
      <p:sp>
        <p:nvSpPr>
          <p:cNvPr id="24" name="Titel 8"/>
          <p:cNvSpPr>
            <a:spLocks noGrp="1"/>
          </p:cNvSpPr>
          <p:nvPr>
            <p:ph type="title"/>
          </p:nvPr>
        </p:nvSpPr>
        <p:spPr>
          <a:xfrm>
            <a:off x="755651" y="1150629"/>
            <a:ext cx="8029573" cy="1179821"/>
          </a:xfrm>
        </p:spPr>
        <p:txBody>
          <a:bodyPr/>
          <a:lstStyle/>
          <a:p>
            <a:r>
              <a:rPr lang="da-DK" dirty="0" smtClean="0"/>
              <a:t>Processen</a:t>
            </a:r>
            <a:endParaRPr lang="da-DK" dirty="0"/>
          </a:p>
        </p:txBody>
      </p:sp>
      <p:sp>
        <p:nvSpPr>
          <p:cNvPr id="25" name="Pladsholder til tekst 9"/>
          <p:cNvSpPr>
            <a:spLocks noGrp="1"/>
          </p:cNvSpPr>
          <p:nvPr>
            <p:ph type="body" sz="quarter" idx="13"/>
          </p:nvPr>
        </p:nvSpPr>
        <p:spPr>
          <a:xfrm>
            <a:off x="492605" y="1749844"/>
            <a:ext cx="7365520" cy="4203378"/>
          </a:xfrm>
        </p:spPr>
        <p:txBody>
          <a:bodyPr/>
          <a:lstStyle/>
          <a:p>
            <a:pPr marL="288000" lvl="1" indent="0">
              <a:spcBef>
                <a:spcPts val="300"/>
              </a:spcBef>
              <a:buNone/>
            </a:pPr>
            <a:r>
              <a:rPr lang="da-DK" sz="2000" dirty="0" smtClean="0"/>
              <a:t>Introduktion til øvelsen</a:t>
            </a:r>
          </a:p>
          <a:p>
            <a:pPr marL="288000" lvl="1" indent="0">
              <a:spcBef>
                <a:spcPts val="300"/>
              </a:spcBef>
              <a:buNone/>
            </a:pPr>
            <a:r>
              <a:rPr lang="da-DK" sz="2000" dirty="0" smtClean="0"/>
              <a:t>Præsentation af scenarie</a:t>
            </a:r>
          </a:p>
          <a:p>
            <a:pPr marL="288000" lvl="1" indent="0">
              <a:spcBef>
                <a:spcPts val="300"/>
              </a:spcBef>
              <a:buNone/>
            </a:pPr>
            <a:r>
              <a:rPr lang="da-DK" sz="2000" dirty="0" smtClean="0"/>
              <a:t>Drøftelse af scenariet</a:t>
            </a:r>
          </a:p>
          <a:p>
            <a:pPr marL="288000" lvl="1" indent="0">
              <a:spcBef>
                <a:spcPts val="600"/>
              </a:spcBef>
              <a:spcAft>
                <a:spcPts val="600"/>
              </a:spcAft>
              <a:buNone/>
            </a:pPr>
            <a:r>
              <a:rPr lang="da-DK" sz="2000" i="1" dirty="0" smtClean="0">
                <a:solidFill>
                  <a:schemeClr val="bg1">
                    <a:lumMod val="50000"/>
                  </a:schemeClr>
                </a:solidFill>
              </a:rPr>
              <a:t>Pause</a:t>
            </a:r>
          </a:p>
          <a:p>
            <a:pPr marL="288000" lvl="1" indent="0">
              <a:spcBef>
                <a:spcPts val="300"/>
              </a:spcBef>
              <a:buNone/>
            </a:pPr>
            <a:r>
              <a:rPr lang="da-DK" sz="2000" dirty="0" smtClean="0"/>
              <a:t>Situationens udvikling</a:t>
            </a:r>
          </a:p>
          <a:p>
            <a:pPr marL="288000" lvl="1" indent="0">
              <a:spcBef>
                <a:spcPts val="300"/>
              </a:spcBef>
              <a:buNone/>
            </a:pPr>
            <a:r>
              <a:rPr lang="da-DK" sz="2000" dirty="0" smtClean="0"/>
              <a:t>Drøftelse og refleksioner</a:t>
            </a:r>
          </a:p>
          <a:p>
            <a:pPr marL="288000" lvl="1" indent="0">
              <a:spcBef>
                <a:spcPts val="600"/>
              </a:spcBef>
              <a:spcAft>
                <a:spcPts val="600"/>
              </a:spcAft>
              <a:buNone/>
            </a:pPr>
            <a:r>
              <a:rPr lang="da-DK" sz="2000" i="1" dirty="0" smtClean="0">
                <a:solidFill>
                  <a:schemeClr val="bg1">
                    <a:lumMod val="50000"/>
                  </a:schemeClr>
                </a:solidFill>
              </a:rPr>
              <a:t>Pause</a:t>
            </a:r>
          </a:p>
          <a:p>
            <a:pPr marL="288000" lvl="1" indent="0">
              <a:spcBef>
                <a:spcPts val="300"/>
              </a:spcBef>
              <a:buNone/>
            </a:pPr>
            <a:r>
              <a:rPr lang="da-DK" sz="2000" dirty="0" smtClean="0"/>
              <a:t>Vurdering af planlægningen</a:t>
            </a:r>
          </a:p>
          <a:p>
            <a:pPr marL="288000" lvl="1" indent="0">
              <a:spcBef>
                <a:spcPts val="300"/>
              </a:spcBef>
              <a:buNone/>
            </a:pPr>
            <a:r>
              <a:rPr lang="da-DK" sz="2000" dirty="0" smtClean="0"/>
              <a:t>Opsamling og afslutning</a:t>
            </a:r>
          </a:p>
          <a:p>
            <a:pPr marL="288000" lvl="1" indent="0">
              <a:spcBef>
                <a:spcPts val="300"/>
              </a:spcBef>
              <a:buNone/>
            </a:pPr>
            <a:endParaRPr lang="da-DK" sz="2000" dirty="0" smtClean="0"/>
          </a:p>
          <a:p>
            <a:pPr marL="288000" lvl="1" indent="0">
              <a:spcBef>
                <a:spcPts val="300"/>
              </a:spcBef>
              <a:buNone/>
            </a:pPr>
            <a:endParaRPr lang="da-DK" sz="2000" dirty="0" smtClean="0"/>
          </a:p>
          <a:p>
            <a:pPr marL="288000" lvl="1" indent="0">
              <a:spcBef>
                <a:spcPts val="300"/>
              </a:spcBef>
              <a:buNone/>
            </a:pPr>
            <a:endParaRPr lang="da-DK" sz="2000" dirty="0" smtClean="0"/>
          </a:p>
          <a:p>
            <a:pPr marL="288000" lvl="1" indent="0">
              <a:spcBef>
                <a:spcPts val="300"/>
              </a:spcBef>
              <a:buNone/>
            </a:pPr>
            <a:endParaRPr lang="da-DK" dirty="0"/>
          </a:p>
        </p:txBody>
      </p:sp>
      <p:pic>
        <p:nvPicPr>
          <p:cNvPr id="26" name="Billede 25"/>
          <p:cNvPicPr>
            <a:picLocks noChangeAspect="1"/>
          </p:cNvPicPr>
          <p:nvPr/>
        </p:nvPicPr>
        <p:blipFill rotWithShape="1">
          <a:blip r:embed="rId5" cstate="hqprint">
            <a:extLst>
              <a:ext uri="{28A0092B-C50C-407E-A947-70E740481C1C}">
                <a14:useLocalDpi xmlns:a14="http://schemas.microsoft.com/office/drawing/2010/main" val="0"/>
              </a:ext>
            </a:extLst>
          </a:blip>
          <a:srcRect t="7377"/>
          <a:stretch/>
        </p:blipFill>
        <p:spPr>
          <a:xfrm>
            <a:off x="5405106" y="1547988"/>
            <a:ext cx="3091172" cy="4294694"/>
          </a:xfrm>
          <a:prstGeom prst="rect">
            <a:avLst/>
          </a:prstGeom>
        </p:spPr>
      </p:pic>
      <p:sp>
        <p:nvSpPr>
          <p:cNvPr id="27" name="Tekstfelt 26"/>
          <p:cNvSpPr txBox="1"/>
          <p:nvPr/>
        </p:nvSpPr>
        <p:spPr>
          <a:xfrm>
            <a:off x="7733531" y="5663935"/>
            <a:ext cx="618759" cy="102529"/>
          </a:xfrm>
          <a:prstGeom prst="rect">
            <a:avLst/>
          </a:prstGeom>
          <a:noFill/>
        </p:spPr>
        <p:txBody>
          <a:bodyPr wrap="none" lIns="0" tIns="0" rIns="0" bIns="0" rtlCol="0">
            <a:spAutoFit/>
          </a:bodyPr>
          <a:lstStyle/>
          <a:p>
            <a:pPr algn="r">
              <a:lnSpc>
                <a:spcPct val="125000"/>
              </a:lnSpc>
            </a:pPr>
            <a:r>
              <a:rPr lang="da-DK" sz="600" dirty="0" smtClean="0">
                <a:solidFill>
                  <a:schemeClr val="bg1"/>
                </a:solidFill>
              </a:rPr>
              <a:t>Foto: Colourbox</a:t>
            </a:r>
            <a:endParaRPr lang="da-DK" sz="600" dirty="0">
              <a:solidFill>
                <a:schemeClr val="bg1"/>
              </a:solidFill>
            </a:endParaRPr>
          </a:p>
        </p:txBody>
      </p:sp>
    </p:spTree>
    <p:extLst>
      <p:ext uri="{BB962C8B-B14F-4D97-AF65-F5344CB8AC3E}">
        <p14:creationId xmlns:p14="http://schemas.microsoft.com/office/powerpoint/2010/main" val="417707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dirty="0" smtClean="0"/>
              <a:t>Spilleregler</a:t>
            </a:r>
            <a:endParaRPr lang="da-DK" dirty="0"/>
          </a:p>
        </p:txBody>
      </p:sp>
      <p:sp>
        <p:nvSpPr>
          <p:cNvPr id="10" name="Pladsholder til tekst 9"/>
          <p:cNvSpPr>
            <a:spLocks noGrp="1"/>
          </p:cNvSpPr>
          <p:nvPr>
            <p:ph type="body" sz="quarter" idx="13"/>
          </p:nvPr>
        </p:nvSpPr>
        <p:spPr>
          <a:xfrm>
            <a:off x="770396" y="1784569"/>
            <a:ext cx="4530808" cy="4203378"/>
          </a:xfrm>
        </p:spPr>
        <p:txBody>
          <a:bodyPr/>
          <a:lstStyle/>
          <a:p>
            <a:pPr marL="0" indent="0">
              <a:spcBef>
                <a:spcPts val="600"/>
              </a:spcBef>
              <a:buNone/>
            </a:pPr>
            <a:r>
              <a:rPr lang="da-DK" sz="2000" dirty="0" smtClean="0"/>
              <a:t>Mobiltelefoner på lydløs</a:t>
            </a:r>
          </a:p>
          <a:p>
            <a:pPr marL="0" indent="0">
              <a:spcBef>
                <a:spcPts val="1200"/>
              </a:spcBef>
              <a:buNone/>
            </a:pPr>
            <a:r>
              <a:rPr lang="da-DK" sz="2000" dirty="0" smtClean="0"/>
              <a:t>Der er ingen skoleløsninger</a:t>
            </a:r>
            <a:endParaRPr lang="da-DK" sz="2000" dirty="0"/>
          </a:p>
          <a:p>
            <a:pPr marL="0" indent="0">
              <a:spcBef>
                <a:spcPts val="1200"/>
              </a:spcBef>
              <a:buNone/>
            </a:pPr>
            <a:r>
              <a:rPr lang="da-DK" sz="2000" dirty="0" smtClean="0"/>
              <a:t>Det er vigtigt </a:t>
            </a:r>
            <a:r>
              <a:rPr lang="da-DK" sz="2000" dirty="0"/>
              <a:t>at være </a:t>
            </a:r>
            <a:r>
              <a:rPr lang="da-DK" sz="2000" dirty="0" smtClean="0"/>
              <a:t>åbne</a:t>
            </a:r>
          </a:p>
          <a:p>
            <a:pPr marL="0" indent="0">
              <a:spcBef>
                <a:spcPts val="1200"/>
              </a:spcBef>
              <a:buNone/>
            </a:pPr>
            <a:r>
              <a:rPr lang="da-DK" sz="2000" dirty="0" smtClean="0"/>
              <a:t>Der er fuld fortrolighed</a:t>
            </a:r>
            <a:endParaRPr lang="da-DK" sz="2000" dirty="0"/>
          </a:p>
          <a:p>
            <a:pPr marL="0" indent="0">
              <a:spcBef>
                <a:spcPts val="1200"/>
              </a:spcBef>
              <a:buNone/>
            </a:pPr>
            <a:r>
              <a:rPr lang="da-DK" sz="2000" dirty="0" smtClean="0"/>
              <a:t>Vær aktive</a:t>
            </a:r>
            <a:endParaRPr lang="da-DK" sz="2000" dirty="0"/>
          </a:p>
          <a:p>
            <a:pPr marL="0" indent="0">
              <a:spcBef>
                <a:spcPts val="1200"/>
              </a:spcBef>
              <a:buNone/>
            </a:pPr>
            <a:r>
              <a:rPr lang="da-DK" sz="2000" dirty="0" smtClean="0"/>
              <a:t>Lev jer ind i scenariet</a:t>
            </a:r>
          </a:p>
          <a:p>
            <a:pPr marL="0" indent="0">
              <a:spcBef>
                <a:spcPts val="1200"/>
              </a:spcBef>
              <a:buNone/>
            </a:pPr>
            <a:r>
              <a:rPr lang="da-DK" sz="2000" dirty="0" smtClean="0"/>
              <a:t>Vi er her for at støtte jer</a:t>
            </a:r>
            <a:endParaRPr lang="da-DK" sz="2000" dirty="0"/>
          </a:p>
        </p:txBody>
      </p:sp>
      <p:sp>
        <p:nvSpPr>
          <p:cNvPr id="5" name="Footer Placeholder 4">
            <a:extLst>
              <a:ext uri="{FF2B5EF4-FFF2-40B4-BE49-F238E27FC236}">
                <a16:creationId xmlns:a16="http://schemas.microsoft.com/office/drawing/2014/main" id="{8B3091FB-7E8D-440E-9566-D5518DFEE244}"/>
              </a:ext>
            </a:extLst>
          </p:cNvPr>
          <p:cNvSpPr>
            <a:spLocks noGrp="1"/>
          </p:cNvSpPr>
          <p:nvPr>
            <p:ph type="ftr" sz="quarter" idx="11"/>
          </p:nvPr>
        </p:nvSpPr>
        <p:spPr/>
        <p:txBody>
          <a:bodyPr/>
          <a:lstStyle/>
          <a:p>
            <a:endParaRPr lang="da-DK" dirty="0"/>
          </a:p>
        </p:txBody>
      </p:sp>
      <p:sp>
        <p:nvSpPr>
          <p:cNvPr id="4" name="Date Placeholder 3">
            <a:extLst>
              <a:ext uri="{FF2B5EF4-FFF2-40B4-BE49-F238E27FC236}">
                <a16:creationId xmlns:a16="http://schemas.microsoft.com/office/drawing/2014/main" id="{1BEA5530-76F4-4B6A-8ECC-C87768CDA49B}"/>
              </a:ext>
            </a:extLst>
          </p:cNvPr>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7</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pic>
        <p:nvPicPr>
          <p:cNvPr id="11" name="Billede 10"/>
          <p:cNvPicPr>
            <a:picLocks noChangeAspect="1"/>
          </p:cNvPicPr>
          <p:nvPr/>
        </p:nvPicPr>
        <p:blipFill rotWithShape="1">
          <a:blip r:embed="rId4" cstate="hqprint">
            <a:extLst>
              <a:ext uri="{28A0092B-C50C-407E-A947-70E740481C1C}">
                <a14:useLocalDpi xmlns:a14="http://schemas.microsoft.com/office/drawing/2010/main" val="0"/>
              </a:ext>
            </a:extLst>
          </a:blip>
          <a:srcRect l="19082" t="8236" r="5801"/>
          <a:stretch/>
        </p:blipFill>
        <p:spPr>
          <a:xfrm>
            <a:off x="5591242" y="1655178"/>
            <a:ext cx="2903943" cy="3643131"/>
          </a:xfrm>
          <a:prstGeom prst="rect">
            <a:avLst/>
          </a:prstGeom>
        </p:spPr>
      </p:pic>
      <p:sp>
        <p:nvSpPr>
          <p:cNvPr id="12" name="Tekstfelt 11"/>
          <p:cNvSpPr txBox="1"/>
          <p:nvPr/>
        </p:nvSpPr>
        <p:spPr>
          <a:xfrm>
            <a:off x="7733531" y="5092868"/>
            <a:ext cx="618759" cy="102529"/>
          </a:xfrm>
          <a:prstGeom prst="rect">
            <a:avLst/>
          </a:prstGeom>
          <a:noFill/>
        </p:spPr>
        <p:txBody>
          <a:bodyPr wrap="none" lIns="0" tIns="0" rIns="0" bIns="0" rtlCol="0">
            <a:spAutoFit/>
          </a:bodyPr>
          <a:lstStyle/>
          <a:p>
            <a:pPr algn="r">
              <a:lnSpc>
                <a:spcPct val="125000"/>
              </a:lnSpc>
            </a:pPr>
            <a:r>
              <a:rPr lang="da-DK" sz="600" dirty="0" smtClean="0">
                <a:solidFill>
                  <a:schemeClr val="bg1"/>
                </a:solidFill>
              </a:rPr>
              <a:t>Foto: Colourbox</a:t>
            </a:r>
            <a:endParaRPr lang="da-DK" sz="600" dirty="0">
              <a:solidFill>
                <a:schemeClr val="bg1"/>
              </a:solidFill>
            </a:endParaRPr>
          </a:p>
        </p:txBody>
      </p:sp>
    </p:spTree>
    <p:extLst>
      <p:ext uri="{BB962C8B-B14F-4D97-AF65-F5344CB8AC3E}">
        <p14:creationId xmlns:p14="http://schemas.microsoft.com/office/powerpoint/2010/main" val="1982671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dirty="0" smtClean="0"/>
              <a:t>Planlægningsgrundlag</a:t>
            </a:r>
            <a:endParaRPr lang="da-DK" dirty="0"/>
          </a:p>
        </p:txBody>
      </p:sp>
      <p:sp>
        <p:nvSpPr>
          <p:cNvPr id="10" name="Pladsholder til tekst 9"/>
          <p:cNvSpPr>
            <a:spLocks noGrp="1"/>
          </p:cNvSpPr>
          <p:nvPr>
            <p:ph type="body" sz="quarter" idx="13"/>
          </p:nvPr>
        </p:nvSpPr>
        <p:spPr>
          <a:xfrm>
            <a:off x="770396" y="1784569"/>
            <a:ext cx="4530808" cy="4203378"/>
          </a:xfrm>
        </p:spPr>
        <p:txBody>
          <a:bodyPr/>
          <a:lstStyle/>
          <a:p>
            <a:r>
              <a:rPr lang="da-DK" sz="2000" dirty="0"/>
              <a:t>Er </a:t>
            </a:r>
            <a:r>
              <a:rPr lang="da-DK" sz="2000" dirty="0" smtClean="0"/>
              <a:t>strømafbrydelser en </a:t>
            </a:r>
            <a:r>
              <a:rPr lang="da-DK" sz="2000" dirty="0"/>
              <a:t>del af organisationens risikobillede?</a:t>
            </a:r>
          </a:p>
          <a:p>
            <a:r>
              <a:rPr lang="da-DK" sz="2000" dirty="0" smtClean="0"/>
              <a:t>Hvilke planer har I, </a:t>
            </a:r>
            <a:r>
              <a:rPr lang="da-DK" sz="2000" dirty="0"/>
              <a:t>der kan anvendes i forbindelse med </a:t>
            </a:r>
            <a:r>
              <a:rPr lang="da-DK" sz="2000" dirty="0" smtClean="0"/>
              <a:t>strømafbrydelser?</a:t>
            </a:r>
            <a:endParaRPr lang="da-DK" sz="2000" dirty="0"/>
          </a:p>
          <a:p>
            <a:r>
              <a:rPr lang="da-DK" sz="2000" dirty="0" smtClean="0"/>
              <a:t>Har der været strømafbrydelser, som </a:t>
            </a:r>
            <a:r>
              <a:rPr lang="da-DK" sz="2000" dirty="0"/>
              <a:t>har krævet </a:t>
            </a:r>
            <a:r>
              <a:rPr lang="da-DK" sz="2000" dirty="0" smtClean="0"/>
              <a:t>krisehåndtering og/eller aktivering af planer for fortsat drift?</a:t>
            </a:r>
            <a:endParaRPr lang="da-DK" sz="2000" dirty="0"/>
          </a:p>
          <a:p>
            <a:pPr marL="0" indent="0">
              <a:spcBef>
                <a:spcPts val="1200"/>
              </a:spcBef>
              <a:buNone/>
            </a:pPr>
            <a:endParaRPr lang="da-DK" sz="2000" dirty="0"/>
          </a:p>
        </p:txBody>
      </p:sp>
      <p:sp>
        <p:nvSpPr>
          <p:cNvPr id="5" name="Footer Placeholder 4">
            <a:extLst>
              <a:ext uri="{FF2B5EF4-FFF2-40B4-BE49-F238E27FC236}">
                <a16:creationId xmlns:a16="http://schemas.microsoft.com/office/drawing/2014/main" id="{8B3091FB-7E8D-440E-9566-D5518DFEE244}"/>
              </a:ext>
            </a:extLst>
          </p:cNvPr>
          <p:cNvSpPr>
            <a:spLocks noGrp="1"/>
          </p:cNvSpPr>
          <p:nvPr>
            <p:ph type="ftr" sz="quarter" idx="11"/>
          </p:nvPr>
        </p:nvSpPr>
        <p:spPr/>
        <p:txBody>
          <a:bodyPr/>
          <a:lstStyle/>
          <a:p>
            <a:endParaRPr lang="da-DK" dirty="0"/>
          </a:p>
        </p:txBody>
      </p:sp>
      <p:sp>
        <p:nvSpPr>
          <p:cNvPr id="4" name="Date Placeholder 3">
            <a:extLst>
              <a:ext uri="{FF2B5EF4-FFF2-40B4-BE49-F238E27FC236}">
                <a16:creationId xmlns:a16="http://schemas.microsoft.com/office/drawing/2014/main" id="{1BEA5530-76F4-4B6A-8ECC-C87768CDA49B}"/>
              </a:ext>
            </a:extLst>
          </p:cNvPr>
          <p:cNvSpPr>
            <a:spLocks noGrp="1"/>
          </p:cNvSpPr>
          <p:nvPr>
            <p:ph type="dt" sz="half" idx="10"/>
          </p:nvPr>
        </p:nvSpPr>
        <p:spPr/>
        <p:txBody>
          <a:bodyPr/>
          <a:lstStyle/>
          <a:p>
            <a:fld id="{9292991A-28B5-4920-BBFE-B7C226159A6E}" type="datetime2">
              <a:rPr lang="da-DK" smtClean="0"/>
              <a:pPr/>
              <a:t>29. november 2022</a:t>
            </a:fld>
            <a:endParaRPr lang="da-DK" dirty="0"/>
          </a:p>
        </p:txBody>
      </p:sp>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8</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pic>
        <p:nvPicPr>
          <p:cNvPr id="11" name="Billede 10" descr="C:\Users\BRS-PWM\AppData\Local\Microsoft\Windows\INetCache\Content.Outlook\AJZ3OU8Z\puslespil til hub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65" y="1888821"/>
            <a:ext cx="3310691" cy="3238763"/>
          </a:xfrm>
          <a:prstGeom prst="rect">
            <a:avLst/>
          </a:prstGeom>
          <a:noFill/>
          <a:ln>
            <a:noFill/>
          </a:ln>
        </p:spPr>
      </p:pic>
      <p:sp>
        <p:nvSpPr>
          <p:cNvPr id="12" name="Tekstfelt 11"/>
          <p:cNvSpPr txBox="1"/>
          <p:nvPr/>
        </p:nvSpPr>
        <p:spPr>
          <a:xfrm>
            <a:off x="6753881" y="5206340"/>
            <a:ext cx="2131995" cy="115416"/>
          </a:xfrm>
          <a:prstGeom prst="rect">
            <a:avLst/>
          </a:prstGeom>
          <a:noFill/>
        </p:spPr>
        <p:txBody>
          <a:bodyPr wrap="none" lIns="0" tIns="0" rIns="0" bIns="0" rtlCol="0">
            <a:spAutoFit/>
          </a:bodyPr>
          <a:lstStyle/>
          <a:p>
            <a:pPr algn="r">
              <a:lnSpc>
                <a:spcPct val="125000"/>
              </a:lnSpc>
            </a:pPr>
            <a:r>
              <a:rPr lang="da-DK" sz="600" dirty="0" smtClean="0"/>
              <a:t>Kilde: Helhedsorienteret beredskabsplanlægning, 2022</a:t>
            </a:r>
            <a:endParaRPr lang="da-DK" sz="600" dirty="0"/>
          </a:p>
        </p:txBody>
      </p:sp>
    </p:spTree>
    <p:extLst>
      <p:ext uri="{BB962C8B-B14F-4D97-AF65-F5344CB8AC3E}">
        <p14:creationId xmlns:p14="http://schemas.microsoft.com/office/powerpoint/2010/main" val="18619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FE76F4-1018-4B3A-BC67-355866DDA2D4}"/>
              </a:ext>
            </a:extLst>
          </p:cNvPr>
          <p:cNvSpPr>
            <a:spLocks noGrp="1"/>
          </p:cNvSpPr>
          <p:nvPr>
            <p:ph type="sldNum" sz="quarter" idx="12"/>
          </p:nvPr>
        </p:nvSpPr>
        <p:spPr/>
        <p:txBody>
          <a:bodyPr/>
          <a:lstStyle/>
          <a:p>
            <a:fld id="{24C8C45C-947F-4981-8B3F-4F32E973C901}" type="slidenum">
              <a:rPr lang="da-DK" smtClean="0"/>
              <a:pPr/>
              <a:t>9</a:t>
            </a:fld>
            <a:endParaRPr lang="da-DK" dirty="0"/>
          </a:p>
        </p:txBody>
      </p:sp>
      <p:pic>
        <p:nvPicPr>
          <p:cNvPr id="28" name="Picture Placeholder 27">
            <a:extLst>
              <a:ext uri="{FF2B5EF4-FFF2-40B4-BE49-F238E27FC236}">
                <a16:creationId xmlns:a16="http://schemas.microsoft.com/office/drawing/2014/main"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3" name="Tekstfelt 2"/>
          <p:cNvSpPr txBox="1"/>
          <p:nvPr/>
        </p:nvSpPr>
        <p:spPr>
          <a:xfrm>
            <a:off x="624790" y="805863"/>
            <a:ext cx="8159981" cy="4270400"/>
          </a:xfrm>
          <a:prstGeom prst="rect">
            <a:avLst/>
          </a:prstGeom>
          <a:noFill/>
        </p:spPr>
        <p:txBody>
          <a:bodyPr wrap="square" lIns="0" tIns="0" rIns="0" bIns="0" rtlCol="0">
            <a:spAutoFit/>
          </a:bodyPr>
          <a:lstStyle/>
          <a:p>
            <a:pPr>
              <a:lnSpc>
                <a:spcPct val="125000"/>
              </a:lnSpc>
            </a:pPr>
            <a:r>
              <a:rPr lang="da-DK" sz="2600" b="1" dirty="0" smtClean="0"/>
              <a:t>Scenarie – BROWN OUT</a:t>
            </a:r>
            <a:endParaRPr lang="da-DK" sz="2600" b="1" dirty="0"/>
          </a:p>
          <a:p>
            <a:pPr>
              <a:lnSpc>
                <a:spcPct val="125000"/>
              </a:lnSpc>
            </a:pPr>
            <a:r>
              <a:rPr lang="da-DK" sz="1400" dirty="0" smtClean="0"/>
              <a:t>Med baggrund i energikrisen har Energistyrelsen varslet mulige afbrydelser af elforsyningsnettet – såkaldte </a:t>
            </a:r>
            <a:r>
              <a:rPr lang="da-DK" sz="1400" i="1" dirty="0" smtClean="0"/>
              <a:t>BROWN OUTS.</a:t>
            </a:r>
          </a:p>
          <a:p>
            <a:pPr>
              <a:lnSpc>
                <a:spcPct val="125000"/>
              </a:lnSpc>
            </a:pPr>
            <a:endParaRPr lang="da-DK" sz="1400" dirty="0" smtClean="0"/>
          </a:p>
          <a:p>
            <a:pPr>
              <a:lnSpc>
                <a:spcPct val="125000"/>
              </a:lnSpc>
            </a:pPr>
            <a:r>
              <a:rPr lang="da-DK" sz="1400" dirty="0" smtClean="0"/>
              <a:t>Afbrydelserne vil resultere i, at al strøm afbrydes fra distributionen. Afbrydelserne vil være spredt ud over et geografisk område. De konkrete områder kan ikke oplyses på forhånd. Afbrydelserne vil vare to timer, hvorefter distributionen vil blive genoptaget og strømmen genetableret. Hvis der fortsat er behov for at reducere elforbruget, vil nogle andre områder blive ramt i de efterfølgende timer. </a:t>
            </a:r>
          </a:p>
          <a:p>
            <a:pPr>
              <a:lnSpc>
                <a:spcPct val="125000"/>
              </a:lnSpc>
            </a:pPr>
            <a:endParaRPr lang="da-DK" sz="1400" dirty="0"/>
          </a:p>
          <a:p>
            <a:pPr>
              <a:lnSpc>
                <a:spcPct val="125000"/>
              </a:lnSpc>
            </a:pPr>
            <a:r>
              <a:rPr lang="da-DK" sz="1400" dirty="0" smtClean="0"/>
              <a:t>Med baggrund i høje elpriser, har strømforbruget i Danmark siden september 2022 i højere grad fordelt sig over døgnets timer end tidligere set. Energistyrelsen varsler derfor, at afbrydelser af forsyningsnettet kan finde sted såvel om natten som i dagtimerne.</a:t>
            </a:r>
          </a:p>
          <a:p>
            <a:pPr>
              <a:lnSpc>
                <a:spcPct val="125000"/>
              </a:lnSpc>
            </a:pPr>
            <a:r>
              <a:rPr lang="da-DK" sz="1400" dirty="0" smtClean="0"/>
              <a:t>Energistyrelsen meddeler, at det kan blive nødvendigt at foretage afbrydelser med kort eller intet varsel.</a:t>
            </a:r>
            <a:endParaRPr lang="da-DK" sz="1400" dirty="0"/>
          </a:p>
        </p:txBody>
      </p:sp>
      <p:grpSp>
        <p:nvGrpSpPr>
          <p:cNvPr id="2" name="Gruppe 1"/>
          <p:cNvGrpSpPr/>
          <p:nvPr/>
        </p:nvGrpSpPr>
        <p:grpSpPr>
          <a:xfrm>
            <a:off x="2256471" y="5112104"/>
            <a:ext cx="4592004" cy="1443248"/>
            <a:chOff x="2083527" y="5216778"/>
            <a:chExt cx="4918842" cy="1545972"/>
          </a:xfrm>
        </p:grpSpPr>
        <p:pic>
          <p:nvPicPr>
            <p:cNvPr id="5" name="Billede 4"/>
            <p:cNvPicPr>
              <a:picLocks noChangeAspect="1"/>
            </p:cNvPicPr>
            <p:nvPr/>
          </p:nvPicPr>
          <p:blipFill rotWithShape="1">
            <a:blip r:embed="rId4" cstate="hqprint">
              <a:extLst>
                <a:ext uri="{28A0092B-C50C-407E-A947-70E740481C1C}">
                  <a14:useLocalDpi xmlns:a14="http://schemas.microsoft.com/office/drawing/2010/main" val="0"/>
                </a:ext>
              </a:extLst>
            </a:blip>
            <a:srcRect t="31184" b="3059"/>
            <a:stretch/>
          </p:blipFill>
          <p:spPr>
            <a:xfrm>
              <a:off x="2083527" y="5216778"/>
              <a:ext cx="4918842" cy="1545972"/>
            </a:xfrm>
            <a:prstGeom prst="rect">
              <a:avLst/>
            </a:prstGeom>
          </p:spPr>
        </p:pic>
        <p:sp>
          <p:nvSpPr>
            <p:cNvPr id="8" name="Tekstfelt 7"/>
            <p:cNvSpPr txBox="1"/>
            <p:nvPr/>
          </p:nvSpPr>
          <p:spPr>
            <a:xfrm>
              <a:off x="6090845" y="6567780"/>
              <a:ext cx="618759" cy="102529"/>
            </a:xfrm>
            <a:prstGeom prst="rect">
              <a:avLst/>
            </a:prstGeom>
            <a:noFill/>
          </p:spPr>
          <p:txBody>
            <a:bodyPr wrap="none" lIns="0" tIns="0" rIns="0" bIns="0" rtlCol="0">
              <a:spAutoFit/>
            </a:bodyPr>
            <a:lstStyle/>
            <a:p>
              <a:pPr algn="r">
                <a:lnSpc>
                  <a:spcPct val="125000"/>
                </a:lnSpc>
              </a:pPr>
              <a:r>
                <a:rPr lang="da-DK" sz="600" dirty="0" smtClean="0">
                  <a:solidFill>
                    <a:schemeClr val="bg1"/>
                  </a:solidFill>
                </a:rPr>
                <a:t>Foto: Colourbox</a:t>
              </a:r>
              <a:endParaRPr lang="da-DK" sz="600" dirty="0">
                <a:solidFill>
                  <a:schemeClr val="bg1"/>
                </a:solidFill>
              </a:endParaRPr>
            </a:p>
          </p:txBody>
        </p:sp>
      </p:grpSp>
    </p:spTree>
    <p:extLst>
      <p:ext uri="{BB962C8B-B14F-4D97-AF65-F5344CB8AC3E}">
        <p14:creationId xmlns:p14="http://schemas.microsoft.com/office/powerpoint/2010/main" val="384317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owerpoint-Beredskabsstyrelsen-Birkeroed-Office-2010">
  <a:themeElements>
    <a:clrScheme name="Farvetema 1 - FMN">
      <a:dk1>
        <a:srgbClr val="000000"/>
      </a:dk1>
      <a:lt1>
        <a:sysClr val="window" lastClr="FFFFFF"/>
      </a:lt1>
      <a:dk2>
        <a:srgbClr val="8C9D9B"/>
      </a:dk2>
      <a:lt2>
        <a:srgbClr val="ECEFEE"/>
      </a:lt2>
      <a:accent1>
        <a:srgbClr val="3F5C59"/>
      </a:accent1>
      <a:accent2>
        <a:srgbClr val="C8102E"/>
      </a:accent2>
      <a:accent3>
        <a:srgbClr val="8D1B3D"/>
      </a:accent3>
      <a:accent4>
        <a:srgbClr val="000000"/>
      </a:accent4>
      <a:accent5>
        <a:srgbClr val="F5821E"/>
      </a:accent5>
      <a:accent6>
        <a:srgbClr val="96368B"/>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Presentation1" id="{5C0D8F3C-6447-0A43-B4DE-9C30410A9764}" vid="{6EFC1ABC-5D73-404E-B799-81DE3FCDFA4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3128</Words>
  <Application>Microsoft Office PowerPoint</Application>
  <PresentationFormat>Skærmshow (4:3)</PresentationFormat>
  <Paragraphs>387</Paragraphs>
  <Slides>26</Slides>
  <Notes>26</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26</vt:i4>
      </vt:variant>
    </vt:vector>
  </HeadingPairs>
  <TitlesOfParts>
    <vt:vector size="29" baseType="lpstr">
      <vt:lpstr>Arial</vt:lpstr>
      <vt:lpstr>Verdana</vt:lpstr>
      <vt:lpstr>Powerpoint-Beredskabsstyrelsen-Birkeroed-Office-2010</vt:lpstr>
      <vt:lpstr>Strømafbrydelser  </vt:lpstr>
      <vt:lpstr>Baggrund 1:2</vt:lpstr>
      <vt:lpstr>Baggrund 2:2</vt:lpstr>
      <vt:lpstr>Formål med diskussionsøvelsen</vt:lpstr>
      <vt:lpstr>Mål med diskussionsøvelsen</vt:lpstr>
      <vt:lpstr>Processen</vt:lpstr>
      <vt:lpstr>Spilleregler</vt:lpstr>
      <vt:lpstr>Planlægningsgrundlag</vt:lpstr>
      <vt:lpstr>PowerPoint-præsentation</vt:lpstr>
      <vt:lpstr>Drøftelse af scenariet</vt:lpstr>
      <vt:lpstr>Almindelig antagelse</vt:lpstr>
      <vt:lpstr>Hvad nu hvis …</vt:lpstr>
      <vt:lpstr>PowerPoint-præsentation</vt:lpstr>
      <vt:lpstr>PowerPoint-præsentation</vt:lpstr>
      <vt:lpstr>Drøftelse af situationens udvikling (1)</vt:lpstr>
      <vt:lpstr>PowerPoint-præsentation</vt:lpstr>
      <vt:lpstr>Drøftelse af situationens udvikling (2)</vt:lpstr>
      <vt:lpstr>PowerPoint-præsentation</vt:lpstr>
      <vt:lpstr>PowerPoint-præsentation</vt:lpstr>
      <vt:lpstr>Drøftelse af situationens udvikling (3)</vt:lpstr>
      <vt:lpstr>Vurdering af …</vt:lpstr>
      <vt:lpstr>Vurdering af planlægningen</vt:lpstr>
      <vt:lpstr>Vurdering af planmaterialet</vt:lpstr>
      <vt:lpstr>Forbedringsområder</vt:lpstr>
      <vt:lpstr>PowerPoint-præsentation</vt:lpstr>
      <vt:lpstr>Tak for denne gang   For rådgivning og vejledning Kontakt Beredskabsstyrelsen på brs-brk@brs.dk  Nyttige links www.brs.dk/hob www.brs.dk/nationalt-risikobillede-2022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2022-02-09T14:07:56Z</dcterms:created>
  <dcterms:modified xsi:type="dcterms:W3CDTF">2022-11-29T14:30:32Z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f35c747b-ccc8-42a8-9ed2-591873a10e98</vt:lpwstr>
  </property>
  <property fmtid="{D5CDD505-2E9C-101B-9397-08002B2CF9AE}" pid="3" name="Klassifikation">
    <vt:lpwstr>IKKE KLASSIFICERET</vt:lpwstr>
  </property>
  <property fmtid="{D5CDD505-2E9C-101B-9397-08002B2CF9AE}" pid="4" name="Maerkning">
    <vt:lpwstr/>
  </property>
</Properties>
</file>