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56" r:id="rId2"/>
    <p:sldId id="257" r:id="rId3"/>
    <p:sldId id="258" r:id="rId4"/>
    <p:sldId id="278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5" r:id="rId19"/>
    <p:sldId id="277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91" r:id="rId31"/>
  </p:sldIdLst>
  <p:sldSz cx="9144000" cy="6858000" type="screen4x3"/>
  <p:notesSz cx="6797675" cy="99282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D19DC-AEE2-4F53-97F9-BAD7770555C5}" type="datetimeFigureOut">
              <a:rPr lang="da-DK" smtClean="0"/>
              <a:pPr/>
              <a:t>01-10-2020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81D1B-5353-48D6-BF40-64A1D766ADF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3113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0BD9-66AB-4D03-AC2E-5AB16CA5B7D8}" type="datetimeFigureOut">
              <a:rPr lang="da-DK" smtClean="0"/>
              <a:pPr/>
              <a:t>01-10-2020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E4D0-D35B-42BE-A365-D2F8CEAD58B7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1" name="Billede 10" descr="bg-blue-ok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036"/>
            <a:ext cx="9143999" cy="68549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0BD9-66AB-4D03-AC2E-5AB16CA5B7D8}" type="datetimeFigureOut">
              <a:rPr lang="da-DK" smtClean="0"/>
              <a:pPr/>
              <a:t>01-10-2020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E4D0-D35B-42BE-A365-D2F8CEAD58B7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7" name="Billede 6" descr="bg-white-o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49" y="0"/>
            <a:ext cx="91359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00BD9-66AB-4D03-AC2E-5AB16CA5B7D8}" type="datetimeFigureOut">
              <a:rPr lang="da-DK" smtClean="0"/>
              <a:pPr/>
              <a:t>01-10-2020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CE4D0-D35B-42BE-A365-D2F8CEAD58B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0062" y="3059839"/>
            <a:ext cx="7772400" cy="1869359"/>
          </a:xfrm>
        </p:spPr>
        <p:txBody>
          <a:bodyPr>
            <a:noAutofit/>
          </a:bodyPr>
          <a:lstStyle/>
          <a:p>
            <a:pPr algn="l"/>
            <a:r>
              <a:rPr lang="da-DK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da-DK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a-DK" sz="3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&lt;indsæt organisations navn&gt;</a:t>
            </a:r>
            <a:br>
              <a:rPr lang="da-DK" sz="3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a-DK" sz="3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&lt;indsæt dato for øvelsen&gt;</a:t>
            </a:r>
            <a:endParaRPr lang="da-DK" sz="3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da-DK" sz="40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Skadevoldende oversvømmelser</a:t>
            </a:r>
            <a:endParaRPr lang="da-DK" sz="4000" i="1" dirty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457200" y="1173702"/>
            <a:ext cx="8229600" cy="504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a-DK" sz="2400" dirty="0" smtClean="0">
                <a:solidFill>
                  <a:srgbClr val="002855"/>
                </a:solidFill>
                <a:latin typeface="Tahoma"/>
                <a:cs typeface="Tahoma"/>
              </a:rPr>
              <a:t>Forhøjet vandstand kan medføre skadevoldende oversvømmelser – omfanget afhænger af:</a:t>
            </a:r>
          </a:p>
          <a:p>
            <a:endParaRPr lang="da-DK" sz="4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/>
                <a:cs typeface="Tahoma"/>
              </a:rPr>
              <a:t>vandstanden og øvrig tilførsel af vand fx fra nedbør, åer og vandløb</a:t>
            </a:r>
          </a:p>
          <a:p>
            <a:pPr>
              <a:buFont typeface="Arial" pitchFamily="34" charset="0"/>
              <a:buChar char="•"/>
            </a:pPr>
            <a:endParaRPr lang="da-DK" sz="400" dirty="0" smtClean="0">
              <a:solidFill>
                <a:srgbClr val="002855"/>
              </a:solidFill>
              <a:latin typeface="Tahoma"/>
              <a:cs typeface="Tahoma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/>
                <a:cs typeface="Tahoma"/>
              </a:rPr>
              <a:t>terrænet og jordens fugtighed</a:t>
            </a:r>
          </a:p>
          <a:p>
            <a:pPr>
              <a:buFont typeface="Arial" pitchFamily="34" charset="0"/>
              <a:buChar char="•"/>
            </a:pPr>
            <a:endParaRPr lang="da-DK" sz="400" dirty="0" smtClean="0">
              <a:solidFill>
                <a:srgbClr val="002855"/>
              </a:solidFill>
              <a:latin typeface="Tahoma"/>
              <a:cs typeface="Tahoma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/>
                <a:cs typeface="Tahoma"/>
              </a:rPr>
              <a:t>afledningskapacitet, fx via åer, vandløb og naturlige dræn </a:t>
            </a:r>
          </a:p>
          <a:p>
            <a:pPr>
              <a:buFont typeface="Arial" pitchFamily="34" charset="0"/>
              <a:buChar char="•"/>
            </a:pPr>
            <a:endParaRPr lang="da-DK" sz="400" dirty="0" smtClean="0">
              <a:solidFill>
                <a:srgbClr val="002855"/>
              </a:solidFill>
              <a:latin typeface="Tahoma"/>
              <a:cs typeface="Tahoma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/>
                <a:cs typeface="Tahoma"/>
              </a:rPr>
              <a:t>bygningsmasse samt asfalterede og brolagte overflader</a:t>
            </a:r>
          </a:p>
          <a:p>
            <a:endParaRPr lang="da-DK" sz="400" dirty="0" smtClean="0">
              <a:solidFill>
                <a:srgbClr val="002855"/>
              </a:solidFill>
              <a:latin typeface="Tahoma"/>
              <a:cs typeface="Tahoma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/>
                <a:cs typeface="Tahoma"/>
              </a:rPr>
              <a:t>forebyggende foranstaltninger, fx kloaksystemer, overløbsbassiner og afløbsarealer</a:t>
            </a:r>
          </a:p>
          <a:p>
            <a:endParaRPr lang="da-DK" sz="400" dirty="0" smtClean="0">
              <a:solidFill>
                <a:srgbClr val="002855"/>
              </a:solidFill>
              <a:latin typeface="Tahoma"/>
              <a:cs typeface="Tahoma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/>
                <a:cs typeface="Tahoma"/>
              </a:rPr>
              <a:t>den forebyggende og afhjælpende indsats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da-DK" sz="40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Mulige konsekvenser</a:t>
            </a:r>
            <a:endParaRPr lang="da-DK" sz="4000" dirty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04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omfangsrige skader på bygninger og infrastruktur</a:t>
            </a:r>
          </a:p>
          <a:p>
            <a:pPr>
              <a:buFont typeface="Arial" pitchFamily="34" charset="0"/>
              <a:buChar char="•"/>
            </a:pPr>
            <a:endParaRPr lang="da-DK" sz="4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svigtende kritisk infrastruktur, fx. strømsvigt, mangel på varme, forstyrret togdrift og manglende mobildækning</a:t>
            </a:r>
          </a:p>
          <a:p>
            <a:pPr>
              <a:buNone/>
            </a:pPr>
            <a:endParaRPr lang="da-DK" sz="4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fare for personskade fx ved trafikuheld og færdsel gennem dybt vand</a:t>
            </a:r>
          </a:p>
          <a:p>
            <a:pPr>
              <a:buFont typeface="Arial" pitchFamily="34" charset="0"/>
              <a:buChar char="•"/>
            </a:pPr>
            <a:endParaRPr lang="da-DK" sz="4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fare for liv og helbred, hvis beredskabets aktører ikke kan køre udrykning eller mister deres strømforsyning</a:t>
            </a:r>
          </a:p>
          <a:p>
            <a:pPr>
              <a:buFont typeface="Arial" pitchFamily="34" charset="0"/>
              <a:buChar char="•"/>
            </a:pPr>
            <a:endParaRPr lang="da-DK" sz="4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fare for liv og helbred hos kronisk syge og patienter, som er særlig afhængige af strømforsyning</a:t>
            </a:r>
          </a:p>
          <a:p>
            <a:pPr>
              <a:buFont typeface="Arial" pitchFamily="34" charset="0"/>
              <a:buChar char="•"/>
            </a:pPr>
            <a:endParaRPr lang="da-DK" sz="4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sygdomsrisici ved kontakt med kloakvand, fx diarré</a:t>
            </a:r>
          </a:p>
          <a:p>
            <a:endParaRPr lang="da-DK" sz="4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risiko for forurening fra urenset spildevand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60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Planlægningsgrundlag</a:t>
            </a:r>
            <a:endParaRPr kumimoji="0" lang="da-DK" sz="6000" b="0" u="none" strike="noStrike" kern="120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457200" y="1532305"/>
            <a:ext cx="8229600" cy="282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Er forhøjet vandstand og stormflod en del af organisationens risikobillede?</a:t>
            </a:r>
          </a:p>
          <a:p>
            <a:pPr>
              <a:buFont typeface="Arial" pitchFamily="34" charset="0"/>
              <a:buChar char="•"/>
            </a:pPr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Har organisationen beredskabsplaner, der kan anvendes i forbindelse forhøjet vandstand og stormflod?</a:t>
            </a:r>
          </a:p>
          <a:p>
            <a:pPr>
              <a:buFont typeface="Arial" pitchFamily="34" charset="0"/>
              <a:buChar char="•"/>
            </a:pPr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Har organisationen tidligere oplevet forhøjet vandstand og stormflod, der har krævet krisehåndtering?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idx="1"/>
          </p:nvPr>
        </p:nvSpPr>
        <p:spPr>
          <a:xfrm>
            <a:off x="457200" y="617549"/>
            <a:ext cx="8258204" cy="4525963"/>
          </a:xfrm>
        </p:spPr>
        <p:txBody>
          <a:bodyPr>
            <a:normAutofit fontScale="97500"/>
          </a:bodyPr>
          <a:lstStyle/>
          <a:p>
            <a:pPr algn="l">
              <a:buNone/>
            </a:pPr>
            <a:r>
              <a:rPr lang="da-DK" sz="113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Dilemma #1</a:t>
            </a:r>
          </a:p>
          <a:p>
            <a:pPr algn="l">
              <a:buNone/>
            </a:pPr>
            <a:r>
              <a:rPr lang="da-DK" sz="22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40 minutter</a:t>
            </a:r>
            <a:endParaRPr lang="da-DK" sz="2200" dirty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6"/>
            <a:ext cx="914400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da-DK" sz="60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DMI varsel</a:t>
            </a:r>
            <a:endParaRPr lang="da-DK" sz="6000" dirty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38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 smtClean="0">
                <a:solidFill>
                  <a:srgbClr val="002855"/>
                </a:solidFill>
                <a:latin typeface="Tahoma"/>
                <a:cs typeface="Tahoma"/>
              </a:rPr>
              <a:t>Gældende </a:t>
            </a:r>
            <a:r>
              <a:rPr lang="da-DK" sz="2400" dirty="0">
                <a:solidFill>
                  <a:srgbClr val="002855"/>
                </a:solidFill>
                <a:latin typeface="Tahoma"/>
                <a:cs typeface="Tahoma"/>
              </a:rPr>
              <a:t>for hele </a:t>
            </a:r>
            <a:r>
              <a:rPr lang="da-DK" sz="2400" dirty="0" smtClean="0">
                <a:solidFill>
                  <a:srgbClr val="002855"/>
                </a:solidFill>
                <a:latin typeface="Tahoma"/>
                <a:cs typeface="Tahoma"/>
              </a:rPr>
              <a:t>landet</a:t>
            </a:r>
          </a:p>
          <a:p>
            <a:pPr>
              <a:buFont typeface="Arial" pitchFamily="34" charset="0"/>
              <a:buChar char="•"/>
            </a:pPr>
            <a:endParaRPr lang="da-DK" sz="1000" dirty="0" smtClean="0">
              <a:solidFill>
                <a:srgbClr val="002855"/>
              </a:solidFill>
              <a:latin typeface="Tahoma"/>
              <a:cs typeface="Tahoma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/>
                <a:cs typeface="Tahoma"/>
              </a:rPr>
              <a:t>Gyldig fra kl</a:t>
            </a:r>
            <a:r>
              <a:rPr lang="da-DK" sz="2400" dirty="0">
                <a:solidFill>
                  <a:srgbClr val="002855"/>
                </a:solidFill>
                <a:latin typeface="Tahoma"/>
                <a:cs typeface="Tahoma"/>
              </a:rPr>
              <a:t>. </a:t>
            </a:r>
            <a:r>
              <a:rPr lang="da-DK" sz="2400" dirty="0" smtClean="0">
                <a:solidFill>
                  <a:srgbClr val="002855"/>
                </a:solidFill>
                <a:latin typeface="Tahoma"/>
                <a:cs typeface="Tahoma"/>
              </a:rPr>
              <a:t>11:00 til 17:00</a:t>
            </a:r>
          </a:p>
          <a:p>
            <a:pPr>
              <a:buFont typeface="Arial" pitchFamily="34" charset="0"/>
              <a:buChar char="•"/>
            </a:pPr>
            <a:endParaRPr lang="da-DK" sz="1000" dirty="0">
              <a:solidFill>
                <a:srgbClr val="002855"/>
              </a:solidFill>
              <a:latin typeface="Tahoma"/>
              <a:cs typeface="Tahoma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/>
                <a:cs typeface="Tahoma"/>
              </a:rPr>
              <a:t>Varsel om forhøjet vandstand</a:t>
            </a:r>
          </a:p>
          <a:p>
            <a:pPr>
              <a:buFont typeface="Arial" pitchFamily="34" charset="0"/>
              <a:buChar char="•"/>
            </a:pPr>
            <a:endParaRPr lang="da-DK" sz="1000" dirty="0" smtClean="0">
              <a:solidFill>
                <a:srgbClr val="002855"/>
              </a:solidFill>
              <a:latin typeface="Tahoma"/>
              <a:cs typeface="Tahoma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/>
                <a:cs typeface="Tahoma"/>
              </a:rPr>
              <a:t>Ved højvandet kl. 13:00 forventes en vandstand på </a:t>
            </a:r>
            <a:r>
              <a:rPr lang="da-DK" sz="2400" dirty="0" smtClean="0">
                <a:solidFill>
                  <a:srgbClr val="FF0000"/>
                </a:solidFill>
                <a:latin typeface="Tahoma"/>
                <a:cs typeface="Tahoma"/>
              </a:rPr>
              <a:t>ca. </a:t>
            </a:r>
            <a:r>
              <a:rPr lang="da-DK" sz="2400" dirty="0" err="1" smtClean="0">
                <a:solidFill>
                  <a:srgbClr val="FF0000"/>
                </a:solidFill>
                <a:latin typeface="Tahoma"/>
                <a:cs typeface="Tahoma"/>
              </a:rPr>
              <a:t>x,x</a:t>
            </a:r>
            <a:r>
              <a:rPr lang="da-DK" sz="2400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da-DK" sz="2400" dirty="0" smtClean="0">
                <a:solidFill>
                  <a:srgbClr val="002855"/>
                </a:solidFill>
                <a:latin typeface="Tahoma"/>
                <a:cs typeface="Tahoma"/>
              </a:rPr>
              <a:t>meter over DVR</a:t>
            </a:r>
          </a:p>
          <a:p>
            <a:pPr>
              <a:buFont typeface="Arial" pitchFamily="34" charset="0"/>
              <a:buChar char="•"/>
            </a:pPr>
            <a:endParaRPr lang="da-DK" sz="1000" dirty="0" smtClean="0">
              <a:solidFill>
                <a:srgbClr val="002855"/>
              </a:solidFill>
              <a:latin typeface="Tahoma"/>
              <a:cs typeface="Tahoma"/>
            </a:endParaRPr>
          </a:p>
          <a:p>
            <a:pPr>
              <a:buNone/>
            </a:pPr>
            <a:r>
              <a:rPr lang="da-DK" sz="2000" i="1" dirty="0" smtClean="0">
                <a:solidFill>
                  <a:srgbClr val="002855"/>
                </a:solidFill>
                <a:latin typeface="Tahoma"/>
                <a:cs typeface="Tahoma"/>
              </a:rPr>
              <a:t>Forhøjet vandstand kan føre til lokale kystnære oversvømmelser og betydelig skade på klitter, diger, havne og bygninger. </a:t>
            </a:r>
          </a:p>
          <a:p>
            <a:pPr>
              <a:buNone/>
            </a:pPr>
            <a:endParaRPr lang="da-DK" sz="1000" i="1" dirty="0" smtClean="0">
              <a:solidFill>
                <a:srgbClr val="002855"/>
              </a:solidFill>
              <a:latin typeface="Tahoma"/>
              <a:cs typeface="Tahoma"/>
            </a:endParaRPr>
          </a:p>
          <a:p>
            <a:pPr>
              <a:buNone/>
            </a:pPr>
            <a:r>
              <a:rPr lang="da-DK" sz="2000" i="1" dirty="0" smtClean="0">
                <a:solidFill>
                  <a:srgbClr val="002855"/>
                </a:solidFill>
                <a:latin typeface="Tahoma"/>
                <a:cs typeface="Tahoma"/>
              </a:rPr>
              <a:t>Offentligheden rådes til at undgå at rejse og opholde sig i truede kystområder.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sz="60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Spørgsmål</a:t>
            </a:r>
            <a:endParaRPr lang="da-DK" sz="6000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5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Hvilken betydning har varslet om forhøjet vandstand for jer?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Hvilke tiltag vil I iværksætte på baggrund af varslet?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Hvordan holder I jer opdateret om situationen?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Bliver I løbende er opdateret om vejrudsigten?</a:t>
            </a:r>
            <a:endParaRPr lang="da-DK" sz="2400" dirty="0" smtClean="0">
              <a:solidFill>
                <a:srgbClr val="002855"/>
              </a:solidFill>
            </a:endParaRPr>
          </a:p>
          <a:p>
            <a:endParaRPr lang="da-DK" sz="2400" dirty="0" smtClean="0">
              <a:solidFill>
                <a:srgbClr val="00285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da-DK" sz="40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Aktivering og drift af krisestab?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Vil I aktivere organisationens krisestab?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Hvem kan aktivere krisestaben?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På hvilket aktiveringsniveau skal krisestaben etableres?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Hvordan skal krisestaben sammensættes?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Hvilke støttefunktioner skal aktiveres?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Hvor og hvordan skal krisestaben afholde møder?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da-DK" sz="40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Håndtering af informationer?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2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Hvordan vil I skabe og fastholde et overblik over, hvordan situationen udvikler sig?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Hvordan vil I dokumentere og skabe overblik over jeres beslutninger?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Hvordan holder I jer opdateret om aktuelle nyheder og informationer om situationen?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idx="1"/>
          </p:nvPr>
        </p:nvSpPr>
        <p:spPr>
          <a:xfrm>
            <a:off x="457200" y="617549"/>
            <a:ext cx="8258204" cy="4525963"/>
          </a:xfrm>
        </p:spPr>
        <p:txBody>
          <a:bodyPr>
            <a:normAutofit fontScale="97500"/>
          </a:bodyPr>
          <a:lstStyle/>
          <a:p>
            <a:pPr algn="l">
              <a:buNone/>
            </a:pPr>
            <a:r>
              <a:rPr lang="da-DK" sz="133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Pause</a:t>
            </a:r>
          </a:p>
          <a:p>
            <a:pPr algn="l">
              <a:buNone/>
            </a:pPr>
            <a:r>
              <a:rPr lang="da-DK" sz="22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10 minutter</a:t>
            </a:r>
            <a:endParaRPr lang="da-DK" sz="2200" dirty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6"/>
            <a:ext cx="914400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idx="1"/>
          </p:nvPr>
        </p:nvSpPr>
        <p:spPr>
          <a:xfrm>
            <a:off x="457200" y="617549"/>
            <a:ext cx="8258204" cy="4525963"/>
          </a:xfrm>
        </p:spPr>
        <p:txBody>
          <a:bodyPr>
            <a:normAutofit fontScale="97500"/>
          </a:bodyPr>
          <a:lstStyle/>
          <a:p>
            <a:pPr algn="l">
              <a:buNone/>
            </a:pPr>
            <a:r>
              <a:rPr lang="da-DK" sz="113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Dilemma #2</a:t>
            </a:r>
          </a:p>
          <a:p>
            <a:pPr algn="l">
              <a:buNone/>
            </a:pPr>
            <a:r>
              <a:rPr lang="da-DK" sz="22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40 minutter</a:t>
            </a:r>
            <a:endParaRPr lang="da-DK" sz="2200" dirty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6"/>
            <a:ext cx="914400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idx="1"/>
          </p:nvPr>
        </p:nvSpPr>
        <p:spPr>
          <a:xfrm>
            <a:off x="457200" y="617549"/>
            <a:ext cx="8229600" cy="4525963"/>
          </a:xfrm>
        </p:spPr>
        <p:txBody>
          <a:bodyPr>
            <a:normAutofit fontScale="97500"/>
          </a:bodyPr>
          <a:lstStyle/>
          <a:p>
            <a:pPr algn="l">
              <a:buNone/>
            </a:pPr>
            <a:r>
              <a:rPr lang="da-DK" sz="133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Optakt</a:t>
            </a:r>
          </a:p>
          <a:p>
            <a:pPr algn="l">
              <a:buNone/>
            </a:pPr>
            <a:r>
              <a:rPr lang="da-DK" sz="22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20 minutter</a:t>
            </a:r>
            <a:endParaRPr lang="da-DK" sz="2200" dirty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6"/>
            <a:ext cx="914400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da-DK" sz="60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Oversvømmelse</a:t>
            </a:r>
            <a:endParaRPr lang="da-DK" sz="6000" dirty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 er blevet ramt forhøjet vandstand.</a:t>
            </a:r>
          </a:p>
          <a:p>
            <a:pPr>
              <a:buNone/>
            </a:pPr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Vandstanden er </a:t>
            </a:r>
            <a:r>
              <a:rPr lang="da-DK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x,x</a:t>
            </a:r>
            <a:r>
              <a:rPr lang="da-DK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meter over normalen</a:t>
            </a: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Vandstanden vil i løbet af den næste time stige </a:t>
            </a:r>
            <a:r>
              <a:rPr lang="da-DK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yderligere x cm</a:t>
            </a: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Den forhøjede vandstand medfører skadevoldende oversvømmelser.</a:t>
            </a:r>
          </a:p>
          <a:p>
            <a:endParaRPr lang="da-DK" sz="24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da-DK" sz="24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Oversvømmelserne medfører:</a:t>
            </a:r>
          </a:p>
          <a:p>
            <a:pPr>
              <a:buNone/>
            </a:pPr>
            <a:endParaRPr lang="da-DK" sz="4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omfangsrige skader på bygninger</a:t>
            </a: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flere veje er ødelagt</a:t>
            </a: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togdriften er forstyrret</a:t>
            </a: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periodiske strømsvigt</a:t>
            </a: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intet varmt vand</a:t>
            </a: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udfald på telefonnettet</a:t>
            </a: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periodisk svigtende mobildækning</a:t>
            </a: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behov for genhusning</a:t>
            </a: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tilret konsekvenserne til relevante forhold for din egen organisation.</a:t>
            </a:r>
          </a:p>
          <a:p>
            <a:endParaRPr lang="da-DK" sz="1000" dirty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da-DK" sz="60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Oversvømmelse</a:t>
            </a:r>
            <a:endParaRPr lang="da-DK" sz="6000" dirty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2"/>
            <a:ext cx="7791585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40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Geografisk situationsbillede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4000" i="1" dirty="0" err="1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Havstigning</a:t>
            </a:r>
            <a:endParaRPr lang="da-DK" sz="4000" i="1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40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Geografisk situationsbillede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4000" i="1" dirty="0" err="1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Havstigning</a:t>
            </a:r>
            <a:r>
              <a:rPr lang="da-DK" sz="4000" i="1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+ infrastruktur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2"/>
            <a:ext cx="7805833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sz="60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Spørgsmål</a:t>
            </a:r>
            <a:endParaRPr lang="da-DK" sz="6000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Hvilken betydning har den forhøjede vandstand og de skadevoldende oversvømmelser for jeres organisation? 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Hvilke tiltag vil I iværksætte for at imødegå konsekvenserne af den forhøjede vandstand og de skadevoldende oversvømmelser? 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Hvorledes vil I varetage jeres organisations fortsatte drift trods situationen?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da-DK" sz="40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Koordinering af handlinger og ressourcer?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Hvilke organisationer eller myndigheder vil I underrette om jeres håndtering af situationen?</a:t>
            </a:r>
          </a:p>
          <a:p>
            <a:pPr fontAlgn="base">
              <a:spcAft>
                <a:spcPct val="0"/>
              </a:spcAft>
              <a:defRPr/>
            </a:pPr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Hvordan kan I få assistance til at håndtere situationen?</a:t>
            </a:r>
          </a:p>
          <a:p>
            <a:pPr fontAlgn="base">
              <a:spcAft>
                <a:spcPct val="0"/>
              </a:spcAft>
              <a:defRPr/>
            </a:pPr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Hvilke tværgående krisestyringsfora kan jeres organisation indgå i?</a:t>
            </a:r>
          </a:p>
          <a:p>
            <a:pPr fontAlgn="base">
              <a:spcAft>
                <a:spcPct val="0"/>
              </a:spcAft>
              <a:defRPr/>
            </a:pPr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Har I udpeget forbindelsesofficerer og klarlagt mandat for deres virke?</a:t>
            </a:r>
            <a:endParaRPr lang="da-DK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da-DK" sz="40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Krisekommunikation?</a:t>
            </a:r>
            <a:endParaRPr lang="da-DK" sz="4000" dirty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6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Hvordan vil I kommunikere om jeres håndtering af situationen?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Hvem vil I informere om den radioaktive forurenings konsekvenser for jeres organisation?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Hvordan vil I informere internt?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Hvordan vil I informere eksternt?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idx="1"/>
          </p:nvPr>
        </p:nvSpPr>
        <p:spPr>
          <a:xfrm>
            <a:off x="457200" y="617549"/>
            <a:ext cx="8258204" cy="4525963"/>
          </a:xfrm>
        </p:spPr>
        <p:txBody>
          <a:bodyPr>
            <a:normAutofit fontScale="97500"/>
          </a:bodyPr>
          <a:lstStyle/>
          <a:p>
            <a:pPr algn="l">
              <a:buNone/>
            </a:pPr>
            <a:r>
              <a:rPr lang="da-DK" sz="133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Evaluering</a:t>
            </a:r>
          </a:p>
          <a:p>
            <a:pPr algn="l">
              <a:buNone/>
            </a:pPr>
            <a:r>
              <a:rPr lang="da-DK" sz="22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20 minutter</a:t>
            </a:r>
            <a:endParaRPr lang="da-DK" sz="2200" dirty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6"/>
            <a:ext cx="914400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da-DK" sz="60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Hvad har </a:t>
            </a:r>
            <a:r>
              <a:rPr lang="da-DK" sz="6000" i="1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</a:t>
            </a:r>
            <a:r>
              <a:rPr lang="da-DK" sz="60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lært?</a:t>
            </a:r>
            <a:endParaRPr lang="da-DK" sz="6000" dirty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Hvad har du særlig hæftet dig ved under øvelsen?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Hvilke styrker har du bemærket under øvelsen?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Hvilke svagheder har du bemærket under øvelsen?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Hvilke emner fortjener særlig opmærksomhed fremover?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Hvad vil du selv gøre anderledes fremover?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da-DK" sz="60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Hvad har </a:t>
            </a:r>
            <a:r>
              <a:rPr lang="da-DK" sz="6000" i="1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</a:t>
            </a:r>
            <a:r>
              <a:rPr lang="da-DK" sz="60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lært?</a:t>
            </a:r>
            <a:endParaRPr lang="da-DK" sz="6000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Hvordan kan øvelsen bidrage til at styrke organisationens beredskab?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Hvordan kan erfaringerne fra øvelsen indarbejdes i organisationens beredskab?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da-DK" sz="240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Hvad vil vi gøre anderledes fremover?</a:t>
            </a:r>
            <a:endParaRPr lang="da-DK" sz="24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60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Program</a:t>
            </a:r>
            <a:endParaRPr kumimoji="0" lang="da-DK" sz="6000" u="none" strike="noStrike" kern="120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914400" y="1571612"/>
            <a:ext cx="8229600" cy="4081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Optakt	</a:t>
            </a:r>
          </a:p>
          <a:p>
            <a:pPr>
              <a:buNone/>
            </a:pPr>
            <a:r>
              <a:rPr lang="da-DK" sz="1200" i="1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 minutter</a:t>
            </a:r>
          </a:p>
          <a:p>
            <a:pPr>
              <a:buNone/>
            </a:pPr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Dilemma #1</a:t>
            </a:r>
          </a:p>
          <a:p>
            <a:pPr>
              <a:buNone/>
            </a:pPr>
            <a:r>
              <a:rPr lang="da-DK" sz="1200" i="1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40 minutter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Pause</a:t>
            </a:r>
          </a:p>
          <a:p>
            <a:pPr>
              <a:buNone/>
            </a:pPr>
            <a:r>
              <a:rPr lang="da-DK" sz="1200" i="1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 minutter</a:t>
            </a:r>
          </a:p>
          <a:p>
            <a:endParaRPr lang="da-DK" sz="1000" i="1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Dilemma #2</a:t>
            </a:r>
          </a:p>
          <a:p>
            <a:pPr>
              <a:buNone/>
            </a:pPr>
            <a:r>
              <a:rPr lang="da-DK" sz="1200" i="1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40 minutter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Evaluering</a:t>
            </a:r>
          </a:p>
          <a:p>
            <a:pPr>
              <a:buNone/>
            </a:pPr>
            <a:r>
              <a:rPr lang="da-DK" sz="1200" i="1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 minutter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idx="1"/>
          </p:nvPr>
        </p:nvSpPr>
        <p:spPr>
          <a:xfrm>
            <a:off x="457200" y="617549"/>
            <a:ext cx="8258204" cy="4525963"/>
          </a:xfrm>
        </p:spPr>
        <p:txBody>
          <a:bodyPr>
            <a:normAutofit fontScale="97500"/>
          </a:bodyPr>
          <a:lstStyle/>
          <a:p>
            <a:pPr algn="l">
              <a:buNone/>
            </a:pPr>
            <a:r>
              <a:rPr lang="da-DK" sz="133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ENDEX</a:t>
            </a:r>
          </a:p>
          <a:p>
            <a:pPr algn="l">
              <a:buNone/>
            </a:pPr>
            <a:r>
              <a:rPr lang="da-DK" sz="22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Tak for din deltagelse</a:t>
            </a:r>
            <a:endParaRPr lang="da-DK" sz="2200" dirty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6"/>
            <a:ext cx="914400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sz="60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Velkomst</a:t>
            </a:r>
            <a:endParaRPr lang="da-DK" sz="6000" dirty="0"/>
          </a:p>
        </p:txBody>
      </p:sp>
      <p:sp>
        <p:nvSpPr>
          <p:cNvPr id="4" name="Titel 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Præsentation af øvelsens </a:t>
            </a:r>
            <a:r>
              <a:rPr lang="da-DK" sz="2400" dirty="0" err="1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facilitator</a:t>
            </a: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og </a:t>
            </a:r>
            <a:r>
              <a:rPr lang="da-DK" sz="2400" dirty="0" err="1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log-fører</a:t>
            </a:r>
            <a:endParaRPr lang="da-DK" sz="24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Præsentation af øvelsens deltagere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Hvilke</a:t>
            </a:r>
            <a:r>
              <a:rPr kumimoji="0" lang="da-DK" sz="2400" b="0" i="0" u="none" strike="noStrike" kern="1200" cap="none" spc="0" normalizeH="0" noProof="0" dirty="0" smtClean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forventninger har I til </a:t>
            </a:r>
            <a:r>
              <a:rPr kumimoji="0" lang="da-DK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øvelsen?</a:t>
            </a:r>
            <a:endParaRPr kumimoji="0" lang="da-DK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60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Formål</a:t>
            </a:r>
            <a:endParaRPr kumimoji="0" lang="da-DK" sz="6000" b="0" u="none" strike="noStrike" kern="120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4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opnå en bedre forståelse for, hvilken indvirkning forhøjet vandstand og stormflod kan have på fortsat drift og opgavevaretagelse</a:t>
            </a:r>
          </a:p>
          <a:p>
            <a:pPr lvl="0">
              <a:buFont typeface="Arial" pitchFamily="34" charset="0"/>
              <a:buChar char="•"/>
            </a:pPr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undersøge beredskabsplaners anvendelighed i forbindelse med forhøjet vandstand og stormflod </a:t>
            </a:r>
          </a:p>
          <a:p>
            <a:pPr lvl="0"/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klarlægge roller og ansvar i forbindelse med håndtering af følgerne af forhøjet vandstand og stormflod</a:t>
            </a:r>
          </a:p>
          <a:p>
            <a:pPr lvl="0"/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undersøge inddragelsen af meteorologiske data og </a:t>
            </a:r>
            <a:r>
              <a:rPr lang="da-DK" sz="2400" dirty="0" err="1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geodata</a:t>
            </a: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 håndteringen af forhøjet vandstand og stormflod</a:t>
            </a:r>
          </a:p>
          <a:p>
            <a:pPr lvl="0"/>
            <a:endParaRPr lang="da-DK" sz="24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60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Spilleregler</a:t>
            </a:r>
            <a:endParaRPr kumimoji="0" lang="da-DK" sz="6000" b="0" u="none" strike="noStrike" kern="120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itel 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sz="2400" noProof="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</a:t>
            </a:r>
            <a:r>
              <a:rPr kumimoji="0" lang="da-DK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ortrolighed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a-DK" sz="1000" b="0" i="0" u="none" strike="noStrike" kern="1200" cap="none" spc="0" normalizeH="0" baseline="0" noProof="0" dirty="0" smtClean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da-DK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engagér jer i </a:t>
            </a: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diskussionerne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a-DK" sz="1000" b="0" i="0" u="none" strike="noStrike" kern="1200" cap="none" spc="0" normalizeH="0" baseline="0" noProof="0" dirty="0" smtClean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vær nysgerrige og konstruktive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der er ingen skoleløsninger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der er ingen rigtige eller forkerte svar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der er ingen rigtige eller forkerte ideer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Forhøjet vandstand og stormflod</a:t>
            </a:r>
            <a:endParaRPr lang="da-DK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098" name="ShockwaveFlash1" r:id="rId2" imgW="4824360" imgH="3527280"/>
        </mc:Choice>
        <mc:Fallback>
          <p:control name="ShockwaveFlash1" r:id="rId2" imgW="4824360" imgH="352728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1188" y="1412875"/>
                  <a:ext cx="7848600" cy="4535488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a-DK" sz="40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Forhøjet vandstand eller stormflod?</a:t>
            </a:r>
            <a:endParaRPr lang="da-DK" sz="4000" dirty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4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Forhøjet </a:t>
            </a:r>
            <a:r>
              <a:rPr lang="da-DK" sz="2400" dirty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vandstand forekommer </a:t>
            </a: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overalt langs kysterne i Danmark – typisk i forbindelse med efterårs- og vinterstormene</a:t>
            </a:r>
            <a:r>
              <a:rPr lang="da-DK" sz="2400" dirty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 perioden fra oktober til marts.</a:t>
            </a:r>
          </a:p>
          <a:p>
            <a:pPr>
              <a:buFont typeface="Arial" pitchFamily="34" charset="0"/>
              <a:buChar char="•"/>
            </a:pPr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a-DK" sz="2400" b="1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Forhøjet vandstand </a:t>
            </a: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1">
              <a:buNone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2,4 </a:t>
            </a:r>
            <a:r>
              <a:rPr lang="da-DK" sz="2400" dirty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 </a:t>
            </a: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over DVR ved Vadehavet</a:t>
            </a:r>
          </a:p>
          <a:p>
            <a:pPr lvl="1">
              <a:buNone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1,9 </a:t>
            </a:r>
            <a:r>
              <a:rPr lang="da-DK" sz="2400" dirty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 </a:t>
            </a: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over DVR ved den centrale Vestkyst</a:t>
            </a:r>
          </a:p>
          <a:p>
            <a:pPr lvl="1">
              <a:buNone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1,3 m over DVR ved Limfjorden og Skagerraks kyst</a:t>
            </a:r>
            <a:endParaRPr lang="da-DK" sz="2400" dirty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None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1,25 m over DVR i de indre danske farvande </a:t>
            </a:r>
          </a:p>
          <a:p>
            <a:pPr>
              <a:buFont typeface="Arial" pitchFamily="34" charset="0"/>
              <a:buChar char="•"/>
            </a:pPr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a-DK" sz="2400" b="1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Stormflod</a:t>
            </a:r>
          </a:p>
          <a:p>
            <a:pPr lvl="1">
              <a:buNone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en faktisk oversvømmelse som statistisk set bør forekomme sjældnere end hvert 20. år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/>
          <p:cNvPicPr/>
          <p:nvPr/>
        </p:nvPicPr>
        <p:blipFill>
          <a:blip r:embed="rId2" cstate="print"/>
          <a:srcRect l="12245" r="16327" b="5264"/>
          <a:stretch>
            <a:fillRect/>
          </a:stretch>
        </p:blipFill>
        <p:spPr>
          <a:xfrm>
            <a:off x="2214546" y="1643050"/>
            <a:ext cx="3457524" cy="2736874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a-DK" sz="60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Forudsigelighed</a:t>
            </a:r>
            <a:endParaRPr lang="da-DK" sz="6000" dirty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Forhøjet vandstand er ofte bedre forudsagt end fx skybrud:</a:t>
            </a:r>
          </a:p>
          <a:p>
            <a:endParaRPr lang="da-DK" sz="24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da-DK" sz="24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da-DK" sz="24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da-DK" sz="24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da-DK" sz="2400" b="1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da-DK" sz="2400" b="1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DMI varsel </a:t>
            </a: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 forhøjet vandstand udsendes 18-24 timer inden grænseværdien forventes.</a:t>
            </a:r>
          </a:p>
          <a:p>
            <a:endParaRPr lang="da-DK" sz="1000" i="1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da-DK" sz="2400" i="1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a-DK" sz="2400" b="1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DMI risiko </a:t>
            </a: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udsendes 18-24 timer inden, men kun hvis værdien ligger lige på grænseværdien</a:t>
            </a:r>
          </a:p>
          <a:p>
            <a:endParaRPr lang="da-DK" sz="24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da-DK" sz="24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da-DK" sz="24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æsentation3C">
  <a:themeElements>
    <a:clrScheme name="Beredskabsstyrelsen">
      <a:dk1>
        <a:sysClr val="windowText" lastClr="000000"/>
      </a:dk1>
      <a:lt1>
        <a:sysClr val="window" lastClr="FFFFFF"/>
      </a:lt1>
      <a:dk2>
        <a:srgbClr val="002855"/>
      </a:dk2>
      <a:lt2>
        <a:srgbClr val="FFFFFF"/>
      </a:lt2>
      <a:accent1>
        <a:srgbClr val="73645A"/>
      </a:accent1>
      <a:accent2>
        <a:srgbClr val="A5191E"/>
      </a:accent2>
      <a:accent3>
        <a:srgbClr val="374155"/>
      </a:accent3>
      <a:accent4>
        <a:srgbClr val="F5821E"/>
      </a:accent4>
      <a:accent5>
        <a:srgbClr val="002855"/>
      </a:accent5>
      <a:accent6>
        <a:srgbClr val="000000"/>
      </a:accent6>
      <a:hlink>
        <a:srgbClr val="000000"/>
      </a:hlink>
      <a:folHlink>
        <a:srgbClr val="666666"/>
      </a:folHlink>
    </a:clrScheme>
    <a:fontScheme name="Håndsats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Præsentation3C</Template>
  <TotalTime>145</TotalTime>
  <Words>917</Words>
  <Application>Microsoft Office PowerPoint</Application>
  <PresentationFormat>Skærmshow (4:3)</PresentationFormat>
  <Paragraphs>213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30</vt:i4>
      </vt:variant>
    </vt:vector>
  </HeadingPairs>
  <TitlesOfParts>
    <vt:vector size="31" baseType="lpstr">
      <vt:lpstr>Præsentation3C</vt:lpstr>
      <vt:lpstr> &lt;indsæt organisations navn&gt; &lt;indsæt dato for øvelsen&gt;</vt:lpstr>
      <vt:lpstr>PowerPoint-præsentation</vt:lpstr>
      <vt:lpstr>Program</vt:lpstr>
      <vt:lpstr>Velkomst</vt:lpstr>
      <vt:lpstr>Formål</vt:lpstr>
      <vt:lpstr>Spilleregler</vt:lpstr>
      <vt:lpstr>Forhøjet vandstand og stormflod</vt:lpstr>
      <vt:lpstr>Forhøjet vandstand eller stormflod?</vt:lpstr>
      <vt:lpstr>Forudsigelighed</vt:lpstr>
      <vt:lpstr>Skadevoldende oversvømmelser</vt:lpstr>
      <vt:lpstr>Mulige konsekvenser</vt:lpstr>
      <vt:lpstr>Planlægningsgrundlag</vt:lpstr>
      <vt:lpstr>PowerPoint-præsentation</vt:lpstr>
      <vt:lpstr>DMI varsel</vt:lpstr>
      <vt:lpstr>Spørgsmål</vt:lpstr>
      <vt:lpstr>Aktivering og drift af krisestab?</vt:lpstr>
      <vt:lpstr>Håndtering af informationer?</vt:lpstr>
      <vt:lpstr>PowerPoint-præsentation</vt:lpstr>
      <vt:lpstr>PowerPoint-præsentation</vt:lpstr>
      <vt:lpstr>Oversvømmelse</vt:lpstr>
      <vt:lpstr>Oversvømmelse</vt:lpstr>
      <vt:lpstr>Geografisk situationsbillede  Havstigning</vt:lpstr>
      <vt:lpstr>Geografisk situationsbillede  Havstigning + infrastruktur</vt:lpstr>
      <vt:lpstr>Spørgsmål</vt:lpstr>
      <vt:lpstr>Koordinering af handlinger og ressourcer?</vt:lpstr>
      <vt:lpstr>Krisekommunikation?</vt:lpstr>
      <vt:lpstr>PowerPoint-præsentation</vt:lpstr>
      <vt:lpstr>Hvad har du lært?</vt:lpstr>
      <vt:lpstr>Hvad har vi lært?</vt:lpstr>
      <vt:lpstr>PowerPoint-præsentation</vt:lpstr>
    </vt:vector>
  </TitlesOfParts>
  <Company>Beredskabsstyrlsen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Indsæt Organisations navn Dato for øvelsen</dc:title>
  <dc:creator>Jesper Høg</dc:creator>
  <cp:lastModifiedBy>Hoeg, Christine</cp:lastModifiedBy>
  <cp:revision>20</cp:revision>
  <dcterms:created xsi:type="dcterms:W3CDTF">2015-09-07T10:06:53Z</dcterms:created>
  <dcterms:modified xsi:type="dcterms:W3CDTF">2020-10-01T09:03:05Z</dcterms:modified>
</cp:coreProperties>
</file>